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256" r:id="rId2"/>
    <p:sldId id="311" r:id="rId3"/>
    <p:sldId id="259" r:id="rId4"/>
    <p:sldId id="260" r:id="rId5"/>
    <p:sldId id="261" r:id="rId6"/>
    <p:sldId id="262" r:id="rId7"/>
    <p:sldId id="265" r:id="rId8"/>
    <p:sldId id="263" r:id="rId9"/>
    <p:sldId id="264" r:id="rId10"/>
    <p:sldId id="266" r:id="rId11"/>
    <p:sldId id="267" r:id="rId12"/>
    <p:sldId id="268" r:id="rId13"/>
    <p:sldId id="269" r:id="rId14"/>
    <p:sldId id="305" r:id="rId15"/>
    <p:sldId id="306" r:id="rId16"/>
    <p:sldId id="307" r:id="rId17"/>
    <p:sldId id="308" r:id="rId18"/>
    <p:sldId id="309" r:id="rId19"/>
    <p:sldId id="270" r:id="rId20"/>
    <p:sldId id="271" r:id="rId21"/>
    <p:sldId id="272" r:id="rId22"/>
    <p:sldId id="273" r:id="rId23"/>
    <p:sldId id="274" r:id="rId24"/>
    <p:sldId id="313" r:id="rId25"/>
    <p:sldId id="312" r:id="rId26"/>
    <p:sldId id="314" r:id="rId27"/>
    <p:sldId id="275" r:id="rId28"/>
    <p:sldId id="276" r:id="rId29"/>
    <p:sldId id="277" r:id="rId30"/>
    <p:sldId id="278" r:id="rId31"/>
    <p:sldId id="279" r:id="rId32"/>
    <p:sldId id="280" r:id="rId33"/>
    <p:sldId id="281" r:id="rId34"/>
    <p:sldId id="304" r:id="rId35"/>
    <p:sldId id="282" r:id="rId36"/>
    <p:sldId id="283" r:id="rId37"/>
    <p:sldId id="319" r:id="rId38"/>
    <p:sldId id="320" r:id="rId39"/>
    <p:sldId id="31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17" r:id="rId56"/>
    <p:sldId id="318" r:id="rId57"/>
    <p:sldId id="302" r:id="rId58"/>
    <p:sldId id="303" r:id="rId59"/>
    <p:sldId id="321" r:id="rId60"/>
    <p:sldId id="322" r:id="rId61"/>
    <p:sldId id="316" r:id="rId6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66"/>
    <p:restoredTop sz="95206" autoAdjust="0"/>
  </p:normalViewPr>
  <p:slideViewPr>
    <p:cSldViewPr>
      <p:cViewPr varScale="1">
        <p:scale>
          <a:sx n="77" d="100"/>
          <a:sy n="77" d="100"/>
        </p:scale>
        <p:origin x="102" y="6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4820"/>
          </a:xfrm>
          <a:prstGeom prst="rect">
            <a:avLst/>
          </a:prstGeom>
        </p:spPr>
        <p:txBody>
          <a:bodyPr vert="horz" lIns="93152" tIns="46576" rIns="93152" bIns="46576" rtlCol="0"/>
          <a:lstStyle>
            <a:lvl1pPr algn="l">
              <a:defRPr sz="1200"/>
            </a:lvl1pPr>
          </a:lstStyle>
          <a:p>
            <a:endParaRPr lang="en-US"/>
          </a:p>
        </p:txBody>
      </p:sp>
      <p:sp>
        <p:nvSpPr>
          <p:cNvPr id="3" name="Date Placeholder 2"/>
          <p:cNvSpPr>
            <a:spLocks noGrp="1"/>
          </p:cNvSpPr>
          <p:nvPr>
            <p:ph type="dt" sz="quarter" idx="1"/>
          </p:nvPr>
        </p:nvSpPr>
        <p:spPr>
          <a:xfrm>
            <a:off x="3970940" y="3"/>
            <a:ext cx="3037840" cy="464820"/>
          </a:xfrm>
          <a:prstGeom prst="rect">
            <a:avLst/>
          </a:prstGeom>
        </p:spPr>
        <p:txBody>
          <a:bodyPr vert="horz" lIns="93152" tIns="46576" rIns="93152" bIns="46576" rtlCol="0"/>
          <a:lstStyle>
            <a:lvl1pPr algn="r">
              <a:defRPr sz="1200"/>
            </a:lvl1pPr>
          </a:lstStyle>
          <a:p>
            <a:fld id="{FBF174C3-E250-463D-8EB4-B850F424970E}" type="datetimeFigureOut">
              <a:rPr lang="en-US" smtClean="0"/>
              <a:t>9/5/2018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52" tIns="46576" rIns="93152" bIns="46576" rtlCol="0" anchor="b"/>
          <a:lstStyle>
            <a:lvl1pPr algn="l">
              <a:defRPr sz="1200"/>
            </a:lvl1pPr>
          </a:lstStyle>
          <a:p>
            <a:endParaRPr lang="en-US"/>
          </a:p>
        </p:txBody>
      </p:sp>
      <p:sp>
        <p:nvSpPr>
          <p:cNvPr id="5" name="Slide Number Placeholder 4"/>
          <p:cNvSpPr>
            <a:spLocks noGrp="1"/>
          </p:cNvSpPr>
          <p:nvPr>
            <p:ph type="sldNum" sz="quarter" idx="3"/>
          </p:nvPr>
        </p:nvSpPr>
        <p:spPr>
          <a:xfrm>
            <a:off x="3970940" y="8829967"/>
            <a:ext cx="3037840" cy="464820"/>
          </a:xfrm>
          <a:prstGeom prst="rect">
            <a:avLst/>
          </a:prstGeom>
        </p:spPr>
        <p:txBody>
          <a:bodyPr vert="horz" lIns="93152" tIns="46576" rIns="93152" bIns="46576"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4820"/>
          </a:xfrm>
          <a:prstGeom prst="rect">
            <a:avLst/>
          </a:prstGeom>
        </p:spPr>
        <p:txBody>
          <a:bodyPr vert="horz" lIns="93152" tIns="46576" rIns="93152" bIns="46576" rtlCol="0"/>
          <a:lstStyle>
            <a:lvl1pPr algn="l">
              <a:defRPr sz="1200"/>
            </a:lvl1pPr>
          </a:lstStyle>
          <a:p>
            <a:endParaRPr lang="en-GB"/>
          </a:p>
        </p:txBody>
      </p:sp>
      <p:sp>
        <p:nvSpPr>
          <p:cNvPr id="3" name="Date Placeholder 2"/>
          <p:cNvSpPr>
            <a:spLocks noGrp="1"/>
          </p:cNvSpPr>
          <p:nvPr>
            <p:ph type="dt" idx="1"/>
          </p:nvPr>
        </p:nvSpPr>
        <p:spPr>
          <a:xfrm>
            <a:off x="3970940" y="3"/>
            <a:ext cx="3037840" cy="464820"/>
          </a:xfrm>
          <a:prstGeom prst="rect">
            <a:avLst/>
          </a:prstGeom>
        </p:spPr>
        <p:txBody>
          <a:bodyPr vert="horz" lIns="93152" tIns="46576" rIns="93152" bIns="46576" rtlCol="0"/>
          <a:lstStyle>
            <a:lvl1pPr algn="r">
              <a:defRPr sz="1200"/>
            </a:lvl1pPr>
          </a:lstStyle>
          <a:p>
            <a:fld id="{7EB2BF90-99B2-4202-92DF-19479BF58EE9}" type="datetimeFigureOut">
              <a:rPr lang="en-GB" smtClean="0"/>
              <a:t>05/09/2018</a:t>
            </a:fld>
            <a:endParaRPr lang="en-GB"/>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52" tIns="46576" rIns="93152" bIns="46576" rtlCol="0" anchor="ctr"/>
          <a:lstStyle/>
          <a:p>
            <a:endParaRPr lang="en-GB"/>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52" tIns="46576" rIns="93152" bIns="4657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3037840" cy="464820"/>
          </a:xfrm>
          <a:prstGeom prst="rect">
            <a:avLst/>
          </a:prstGeom>
        </p:spPr>
        <p:txBody>
          <a:bodyPr vert="horz" lIns="93152" tIns="46576" rIns="93152" bIns="46576" rtlCol="0" anchor="b"/>
          <a:lstStyle>
            <a:lvl1pPr algn="l">
              <a:defRPr sz="1200"/>
            </a:lvl1pPr>
          </a:lstStyle>
          <a:p>
            <a:endParaRPr lang="en-GB"/>
          </a:p>
        </p:txBody>
      </p:sp>
      <p:sp>
        <p:nvSpPr>
          <p:cNvPr id="7" name="Slide Number Placeholder 6"/>
          <p:cNvSpPr>
            <a:spLocks noGrp="1"/>
          </p:cNvSpPr>
          <p:nvPr>
            <p:ph type="sldNum" sz="quarter" idx="5"/>
          </p:nvPr>
        </p:nvSpPr>
        <p:spPr>
          <a:xfrm>
            <a:off x="3970940" y="8829967"/>
            <a:ext cx="3037840" cy="464820"/>
          </a:xfrm>
          <a:prstGeom prst="rect">
            <a:avLst/>
          </a:prstGeom>
        </p:spPr>
        <p:txBody>
          <a:bodyPr vert="horz" lIns="93152" tIns="46576" rIns="93152" bIns="46576"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1F0E9F3D-1076-D24B-BE77-2343D93B75D4}" type="slidenum">
              <a:rPr lang="en-US" sz="1200" baseline="0"/>
              <a:pPr/>
              <a:t>11</a:t>
            </a:fld>
            <a:endParaRPr lang="en-US" sz="1200" baseline="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98862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BAB5A5B6-3FCF-9247-BBF5-4E71A071DAD4}" type="slidenum">
              <a:rPr lang="en-US" sz="1200" baseline="0"/>
              <a:pPr/>
              <a:t>12</a:t>
            </a:fld>
            <a:endParaRPr lang="en-US" sz="1200" baseline="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669375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13</a:t>
            </a:fld>
            <a:endParaRPr lang="en-US" sz="1200" baseline="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749807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18</a:t>
            </a:fld>
            <a:endParaRPr lang="en-US" sz="1200" baseline="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909139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6F4D03EF-5A06-2E41-9927-582EA676B162}" type="slidenum">
              <a:rPr lang="en-US" sz="1200" baseline="0"/>
              <a:pPr/>
              <a:t>19</a:t>
            </a:fld>
            <a:endParaRPr lang="en-US" sz="1200" baseline="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331464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2BEB57A2-8D33-2749-B364-FC912B6CF7C0}" type="slidenum">
              <a:rPr lang="en-US" sz="1200" baseline="0"/>
              <a:pPr/>
              <a:t>20</a:t>
            </a:fld>
            <a:endParaRPr lang="en-US" sz="1200" baseline="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88705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F288090D-39B0-8448-9FF3-52FCFBD076D5}" type="slidenum">
              <a:rPr lang="en-US" sz="1200" baseline="0"/>
              <a:pPr/>
              <a:t>21</a:t>
            </a:fld>
            <a:endParaRPr lang="en-US" sz="1200" baseline="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79049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945566E6-0482-884C-B096-3CAEAD881248}" type="slidenum">
              <a:rPr lang="en-US" sz="1200" baseline="0"/>
              <a:pPr/>
              <a:t>22</a:t>
            </a:fld>
            <a:endParaRPr lang="en-US" sz="1200" baseline="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002945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DAF481EB-F989-5844-883A-AA1DE056EA3D}" type="slidenum">
              <a:rPr lang="en-US" sz="1200" baseline="0"/>
              <a:pPr/>
              <a:t>23</a:t>
            </a:fld>
            <a:endParaRPr lang="en-US" sz="1200" baseline="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137120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5193F96E-597C-5040-AECD-75F409A30328}" type="slidenum">
              <a:rPr lang="en-US" sz="1200" baseline="0"/>
              <a:pPr/>
              <a:t>27</a:t>
            </a:fld>
            <a:endParaRPr lang="en-US" sz="1200" baseline="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71836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34DBFFD5-16F0-1C44-BA21-0081A7796FC4}" type="slidenum">
              <a:rPr lang="en-US" sz="1200" baseline="0"/>
              <a:pPr/>
              <a:t>3</a:t>
            </a:fld>
            <a:endParaRPr lang="en-US" sz="1200" baseline="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345826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E5A32C91-C701-964A-8DD7-D43BAED35BE6}" type="slidenum">
              <a:rPr lang="en-US" sz="1200" baseline="0"/>
              <a:pPr/>
              <a:t>28</a:t>
            </a:fld>
            <a:endParaRPr lang="en-US" sz="1200" baseline="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956392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18DAF5D6-67A2-DC47-AA36-9D98605AF868}" type="slidenum">
              <a:rPr lang="en-US" sz="1200" baseline="0"/>
              <a:pPr/>
              <a:t>29</a:t>
            </a:fld>
            <a:endParaRPr lang="en-US" sz="1200" baseline="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946861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DD92F6F3-8858-3642-BE2F-4033E23796CA}" type="slidenum">
              <a:rPr lang="en-US" sz="1200" baseline="0"/>
              <a:pPr/>
              <a:t>30</a:t>
            </a:fld>
            <a:endParaRPr lang="en-US" sz="1200" baseline="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840234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74FA3F4B-46E2-504B-8745-F9032C3ED3CD}" type="slidenum">
              <a:rPr lang="en-US" sz="1200" baseline="0"/>
              <a:pPr/>
              <a:t>31</a:t>
            </a:fld>
            <a:endParaRPr lang="en-US" sz="1200" baseline="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442851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C3152C79-AD2E-2D4B-8556-17D24BE5FF38}" type="slidenum">
              <a:rPr lang="en-US" sz="1200" baseline="0"/>
              <a:pPr/>
              <a:t>32</a:t>
            </a:fld>
            <a:endParaRPr lang="en-US" sz="1200" baseline="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895052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43233A68-E438-7745-9799-A7D2F73D510C}" type="slidenum">
              <a:rPr lang="en-US" sz="1200" baseline="0"/>
              <a:pPr/>
              <a:t>33</a:t>
            </a:fld>
            <a:endParaRPr lang="en-US" sz="1200" baseline="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018577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15D90E6C-4643-8B4F-AE0E-0612A31E2506}" type="slidenum">
              <a:rPr lang="en-US" sz="1200" baseline="0"/>
              <a:pPr/>
              <a:t>35</a:t>
            </a:fld>
            <a:endParaRPr lang="en-US" sz="1200" baseline="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083754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976EFE4D-4C23-6E46-85D1-462CF9BBA173}" type="slidenum">
              <a:rPr lang="en-US" sz="1200" baseline="0"/>
              <a:pPr/>
              <a:t>36</a:t>
            </a:fld>
            <a:endParaRPr lang="en-US" sz="1200" baseline="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43930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37</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517755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734891" indent="-38268009">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6881" eaLnBrk="0" fontAlgn="base" hangingPunct="0">
              <a:spcBef>
                <a:spcPct val="0"/>
              </a:spcBef>
              <a:spcAft>
                <a:spcPct val="0"/>
              </a:spcAft>
              <a:defRPr sz="2400" baseline="-25000">
                <a:solidFill>
                  <a:schemeClr val="tx1"/>
                </a:solidFill>
                <a:latin typeface="Times" charset="0"/>
                <a:ea typeface="ＭＳ Ｐゴシック" charset="0"/>
              </a:defRPr>
            </a:lvl6pPr>
            <a:lvl7pPr marL="933762" eaLnBrk="0" fontAlgn="base" hangingPunct="0">
              <a:spcBef>
                <a:spcPct val="0"/>
              </a:spcBef>
              <a:spcAft>
                <a:spcPct val="0"/>
              </a:spcAft>
              <a:defRPr sz="2400" baseline="-25000">
                <a:solidFill>
                  <a:schemeClr val="tx1"/>
                </a:solidFill>
                <a:latin typeface="Times" charset="0"/>
                <a:ea typeface="ＭＳ Ｐゴシック" charset="0"/>
              </a:defRPr>
            </a:lvl7pPr>
            <a:lvl8pPr marL="1400643" eaLnBrk="0" fontAlgn="base" hangingPunct="0">
              <a:spcBef>
                <a:spcPct val="0"/>
              </a:spcBef>
              <a:spcAft>
                <a:spcPct val="0"/>
              </a:spcAft>
              <a:defRPr sz="2400" baseline="-25000">
                <a:solidFill>
                  <a:schemeClr val="tx1"/>
                </a:solidFill>
                <a:latin typeface="Times" charset="0"/>
                <a:ea typeface="ＭＳ Ｐゴシック" charset="0"/>
              </a:defRPr>
            </a:lvl8pPr>
            <a:lvl9pPr marL="1867523"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38</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3664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F1B523D7-194A-394D-81CE-DCC2ED6B2656}" type="slidenum">
              <a:rPr lang="en-US" sz="1200" baseline="0"/>
              <a:pPr/>
              <a:t>4</a:t>
            </a:fld>
            <a:endParaRPr lang="en-US" sz="1200" baseline="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015454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DA2AF40D-83C7-E24C-B780-F78795657067}" type="slidenum">
              <a:rPr lang="en-US" sz="1200" baseline="0"/>
              <a:pPr/>
              <a:t>40</a:t>
            </a:fld>
            <a:endParaRPr lang="en-US" sz="1200" baseline="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605370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2EAF045F-E580-D94D-A62C-93908463D2C5}" type="slidenum">
              <a:rPr lang="en-US" sz="1200" baseline="0"/>
              <a:pPr/>
              <a:t>41</a:t>
            </a:fld>
            <a:endParaRPr lang="en-US" sz="1200" baseline="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595781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8C6AD263-8673-5044-A142-4BCF74912705}" type="slidenum">
              <a:rPr lang="en-US" sz="1200" baseline="0"/>
              <a:pPr/>
              <a:t>42</a:t>
            </a:fld>
            <a:endParaRPr lang="en-US" sz="1200" baseline="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285334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CAD7FF23-1427-524D-A7FD-DFDB1301FC66}" type="slidenum">
              <a:rPr lang="en-US" sz="1200" baseline="0"/>
              <a:pPr/>
              <a:t>43</a:t>
            </a:fld>
            <a:endParaRPr lang="en-US" sz="1200" baseline="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428871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E78F75C7-C708-6C48-8F4B-1AA74D88780B}" type="slidenum">
              <a:rPr lang="en-US" sz="1200" baseline="0"/>
              <a:pPr/>
              <a:t>44</a:t>
            </a:fld>
            <a:endParaRPr lang="en-US" sz="1200" baseline="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888805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4789AA13-6FE3-4544-90A3-90004B18F8D6}" type="slidenum">
              <a:rPr lang="en-US" sz="1200" baseline="0"/>
              <a:pPr/>
              <a:t>45</a:t>
            </a:fld>
            <a:endParaRPr lang="en-US" sz="1200" baseline="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280947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4F57C40A-4359-2340-9FC5-CE8CF0A3E9DB}" type="slidenum">
              <a:rPr lang="en-US" sz="1200" baseline="0"/>
              <a:pPr/>
              <a:t>46</a:t>
            </a:fld>
            <a:endParaRPr lang="en-US" sz="120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1282992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359DE617-EA11-884F-983D-DA5A1DEFCBC8}" type="slidenum">
              <a:rPr lang="en-US" sz="1200" baseline="0"/>
              <a:pPr/>
              <a:t>47</a:t>
            </a:fld>
            <a:endParaRPr lang="en-US" sz="1200" baseline="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109943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BD9FD314-602D-0C49-894A-80FC59C91367}" type="slidenum">
              <a:rPr lang="en-US" sz="1200" baseline="0"/>
              <a:pPr/>
              <a:t>48</a:t>
            </a:fld>
            <a:endParaRPr lang="en-US" sz="1200" baseline="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131429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ACFACC64-53D4-3E44-A556-9B629300E5A2}" type="slidenum">
              <a:rPr lang="en-US" sz="1200" baseline="0"/>
              <a:pPr/>
              <a:t>49</a:t>
            </a:fld>
            <a:endParaRPr lang="en-US" sz="120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61036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31410FAE-5FED-6B40-88D8-C82FEF13E10C}" type="slidenum">
              <a:rPr lang="en-US" sz="1200" baseline="0"/>
              <a:pPr/>
              <a:t>5</a:t>
            </a:fld>
            <a:endParaRPr lang="en-US" sz="1200" baseline="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589139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F2C14E54-47EC-0D4F-A871-9E412A86A9C0}" type="slidenum">
              <a:rPr lang="en-US" sz="1200" baseline="0"/>
              <a:pPr/>
              <a:t>50</a:t>
            </a:fld>
            <a:endParaRPr lang="en-US" sz="1200" baseline="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738064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C41A6008-7BEE-0844-A428-2AA100E65C68}" type="slidenum">
              <a:rPr lang="en-US" sz="1200" baseline="0"/>
              <a:pPr/>
              <a:t>51</a:t>
            </a:fld>
            <a:endParaRPr lang="en-US" sz="1200" baseline="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668813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2EC8E887-0553-B949-98B3-57F4B0DA37ED}" type="slidenum">
              <a:rPr lang="en-US" sz="1200" baseline="0"/>
              <a:pPr/>
              <a:t>52</a:t>
            </a:fld>
            <a:endParaRPr lang="en-US" sz="1200" baseline="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969787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E8A8A78F-63BD-304C-9EEA-634DEB3E9305}" type="slidenum">
              <a:rPr lang="en-US" sz="1200" baseline="0"/>
              <a:pPr/>
              <a:t>53</a:t>
            </a:fld>
            <a:endParaRPr lang="en-US" sz="1200" baseline="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94979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D59D5B53-A5EE-6141-A28E-DF44643051AD}" type="slidenum">
              <a:rPr lang="en-US" sz="1200" baseline="0"/>
              <a:pPr/>
              <a:t>54</a:t>
            </a:fld>
            <a:endParaRPr lang="en-US" sz="1200" baseline="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344924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48EB538C-EB84-7B4C-912A-A368D8906A6D}" type="slidenum">
              <a:rPr lang="en-US" sz="1200" baseline="0"/>
              <a:pPr/>
              <a:t>57</a:t>
            </a:fld>
            <a:endParaRPr lang="en-US" sz="1200" baseline="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664956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30B5D766-FC5F-2344-9701-95FC34725EA7}" type="slidenum">
              <a:rPr lang="en-US" sz="1200" baseline="0"/>
              <a:pPr/>
              <a:t>58</a:t>
            </a:fld>
            <a:endParaRPr lang="en-US" sz="1200" baseline="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715656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59</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38511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6</a:t>
            </a:fld>
            <a:endParaRPr lang="en-US" sz="1200" baseline="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214282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9DB103B8-EFDE-524E-98A0-F339337F6440}" type="slidenum">
              <a:rPr lang="en-US" sz="1200" baseline="0"/>
              <a:pPr/>
              <a:t>7</a:t>
            </a:fld>
            <a:endParaRPr lang="en-US" sz="1200" baseline="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4091718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53968A07-451E-1649-A46D-A88BF326C970}" type="slidenum">
              <a:rPr lang="en-US" sz="1200" baseline="0"/>
              <a:pPr/>
              <a:t>8</a:t>
            </a:fld>
            <a:endParaRPr lang="en-US" sz="1200" baseline="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89688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E259C99B-527A-DE41-9E45-06954A25148D}" type="slidenum">
              <a:rPr lang="en-US" sz="1200" baseline="0"/>
              <a:pPr/>
              <a:t>9</a:t>
            </a:fld>
            <a:endParaRPr lang="en-US" sz="1200" baseline="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2788681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8641927" indent="-38176167">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65761" eaLnBrk="0" fontAlgn="base" hangingPunct="0">
              <a:spcBef>
                <a:spcPct val="0"/>
              </a:spcBef>
              <a:spcAft>
                <a:spcPct val="0"/>
              </a:spcAft>
              <a:defRPr sz="2400" baseline="-25000">
                <a:solidFill>
                  <a:schemeClr val="tx1"/>
                </a:solidFill>
                <a:latin typeface="Times" charset="0"/>
                <a:ea typeface="ＭＳ Ｐゴシック" charset="0"/>
              </a:defRPr>
            </a:lvl6pPr>
            <a:lvl7pPr marL="931521" eaLnBrk="0" fontAlgn="base" hangingPunct="0">
              <a:spcBef>
                <a:spcPct val="0"/>
              </a:spcBef>
              <a:spcAft>
                <a:spcPct val="0"/>
              </a:spcAft>
              <a:defRPr sz="2400" baseline="-25000">
                <a:solidFill>
                  <a:schemeClr val="tx1"/>
                </a:solidFill>
                <a:latin typeface="Times" charset="0"/>
                <a:ea typeface="ＭＳ Ｐゴシック" charset="0"/>
              </a:defRPr>
            </a:lvl7pPr>
            <a:lvl8pPr marL="1397281" eaLnBrk="0" fontAlgn="base" hangingPunct="0">
              <a:spcBef>
                <a:spcPct val="0"/>
              </a:spcBef>
              <a:spcAft>
                <a:spcPct val="0"/>
              </a:spcAft>
              <a:defRPr sz="2400" baseline="-25000">
                <a:solidFill>
                  <a:schemeClr val="tx1"/>
                </a:solidFill>
                <a:latin typeface="Times" charset="0"/>
                <a:ea typeface="ＭＳ Ｐゴシック" charset="0"/>
              </a:defRPr>
            </a:lvl8pPr>
            <a:lvl9pPr marL="1863041" eaLnBrk="0" fontAlgn="base" hangingPunct="0">
              <a:spcBef>
                <a:spcPct val="0"/>
              </a:spcBef>
              <a:spcAft>
                <a:spcPct val="0"/>
              </a:spcAft>
              <a:defRPr sz="2400" baseline="-25000">
                <a:solidFill>
                  <a:schemeClr val="tx1"/>
                </a:solidFill>
                <a:latin typeface="Times" charset="0"/>
                <a:ea typeface="ＭＳ Ｐゴシック" charset="0"/>
              </a:defRPr>
            </a:lvl9pPr>
          </a:lstStyle>
          <a:p>
            <a:fld id="{F1A59E91-E32F-6846-8C90-4A5BDABF677E}" type="slidenum">
              <a:rPr lang="en-US" sz="1200" baseline="0"/>
              <a:pPr/>
              <a:t>10</a:t>
            </a:fld>
            <a:endParaRPr lang="en-US" sz="1200" baseline="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extLst>
      <p:ext uri="{BB962C8B-B14F-4D97-AF65-F5344CB8AC3E}">
        <p14:creationId xmlns:p14="http://schemas.microsoft.com/office/powerpoint/2010/main" val="77320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p:cNvSpPr>
            <a:spLocks noGrp="1"/>
          </p:cNvSpPr>
          <p:nvPr>
            <p:ph type="ftr" sz="quarter" idx="11"/>
          </p:nvPr>
        </p:nvSpPr>
        <p:spPr>
          <a:xfrm>
            <a:off x="3124200" y="6356350"/>
            <a:ext cx="2895600" cy="365125"/>
          </a:xfrm>
        </p:spPr>
        <p:txBody>
          <a:bodyPr/>
          <a:lstStyle/>
          <a:p>
            <a:r>
              <a:rPr lang="en-GB"/>
              <a:t>www.id-book.com</a:t>
            </a:r>
          </a:p>
        </p:txBody>
      </p:sp>
    </p:spTree>
    <p:extLst>
      <p:ext uri="{BB962C8B-B14F-4D97-AF65-F5344CB8AC3E}">
        <p14:creationId xmlns:p14="http://schemas.microsoft.com/office/powerpoint/2010/main" val="56077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eI1yCZXvS5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eI1yCZXvS5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cs.umd.edu/hci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vimeo.com/channels/628543/8368344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emplatemonster.com/blog/ten-design-mistakes-to-avoid/" TargetMode="External"/><Relationship Id="rId2" Type="http://schemas.openxmlformats.org/officeDocument/2006/relationships/hyperlink" Target="https://www.bluecorona.com/blog/web-design-mistakes-to-avoi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templatemonster.com/blog/ten-design-mistakes-to-avoid/" TargetMode="External"/><Relationship Id="rId2" Type="http://schemas.openxmlformats.org/officeDocument/2006/relationships/hyperlink" Target="https://www.bluecorona.com/blog/web-design-mistakes-to-avoi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26.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hyperlink" Target="http://www.ikea.com/" TargetMode="External"/><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bluecorona.com/blog/web-design-mistakes-to-avoid" TargetMode="External"/><Relationship Id="rId2" Type="http://schemas.openxmlformats.org/officeDocument/2006/relationships/hyperlink" Target="https://www.nngroup.com/articles/top-10-mistakes-web-design/" TargetMode="External"/><Relationship Id="rId1" Type="http://schemas.openxmlformats.org/officeDocument/2006/relationships/slideLayout" Target="../slideLayouts/slideLayout2.xml"/><Relationship Id="rId5" Type="http://schemas.openxmlformats.org/officeDocument/2006/relationships/hyperlink" Target="https://www.forbes.com/sites/denispinsky/2018/02/12/website-design-standards/#702ce24bf54f" TargetMode="External"/><Relationship Id="rId4" Type="http://schemas.openxmlformats.org/officeDocument/2006/relationships/hyperlink" Target="https://www.templatemonster.com/blog/ten-design-mistakes-to-avoi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izmodo.com/5017972/story-of-a-peanut-the-tivo-remotes-untold-past-present-and-futur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s://www.bluecorona.com/blog/web-design-mistakes-to-avoid" TargetMode="External"/><Relationship Id="rId2" Type="http://schemas.openxmlformats.org/officeDocument/2006/relationships/hyperlink" Target="https://www.nngroup.com/articles/top-10-mistakes-web-design/" TargetMode="External"/><Relationship Id="rId1" Type="http://schemas.openxmlformats.org/officeDocument/2006/relationships/slideLayout" Target="../slideLayouts/slideLayout2.xml"/><Relationship Id="rId5" Type="http://schemas.openxmlformats.org/officeDocument/2006/relationships/hyperlink" Target="https://www.forbes.com/sites/denispinsky/2018/02/12/website-design-standards/#702ce24bf54f" TargetMode="External"/><Relationship Id="rId4" Type="http://schemas.openxmlformats.org/officeDocument/2006/relationships/hyperlink" Target="https://www.templatemonster.com/blog/ten-design-mistakes-to-avoid/"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templatemonster.com/blog/ten-design-mistakes-to-avoid/" TargetMode="External"/><Relationship Id="rId2" Type="http://schemas.openxmlformats.org/officeDocument/2006/relationships/hyperlink" Target="https://www.bluecorona.com/blog/web-design-mistakes-to-avoid"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niV2KCkKmR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26697" y="4581128"/>
            <a:ext cx="6667786" cy="1292662"/>
          </a:xfrm>
          <a:prstGeom prst="rect">
            <a:avLst/>
          </a:prstGeom>
          <a:noFill/>
        </p:spPr>
        <p:txBody>
          <a:bodyPr wrap="none" rtlCol="0">
            <a:spAutoFit/>
          </a:bodyPr>
          <a:lstStyle/>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a:t>
            </a:r>
            <a:b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WHAT IS INTERACTION DESIGN?</a:t>
            </a:r>
          </a:p>
        </p:txBody>
      </p:sp>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7544" y="404664"/>
            <a:ext cx="8229600" cy="1143000"/>
          </a:xfrm>
        </p:spPr>
        <p:txBody>
          <a:bodyPr/>
          <a:lstStyle/>
          <a:p>
            <a:r>
              <a:rPr lang="en-GB" dirty="0"/>
              <a:t>What is interaction design?</a:t>
            </a:r>
          </a:p>
        </p:txBody>
      </p:sp>
      <p:sp>
        <p:nvSpPr>
          <p:cNvPr id="32771" name="Rectangle 3"/>
          <p:cNvSpPr>
            <a:spLocks noGrp="1" noChangeArrowheads="1"/>
          </p:cNvSpPr>
          <p:nvPr>
            <p:ph type="body" idx="1"/>
          </p:nvPr>
        </p:nvSpPr>
        <p:spPr/>
        <p:txBody>
          <a:bodyPr/>
          <a:lstStyle/>
          <a:p>
            <a:endParaRPr lang="en-GB" sz="2400" dirty="0"/>
          </a:p>
          <a:p>
            <a:r>
              <a:rPr lang="en-GB" sz="2400" dirty="0">
                <a:solidFill>
                  <a:srgbClr val="7030A0"/>
                </a:solidFill>
              </a:rPr>
              <a:t>“Designing interactive products to support the way people communicate and interact in their everyday and working lives.”</a:t>
            </a:r>
          </a:p>
          <a:p>
            <a:pPr lvl="3"/>
            <a:r>
              <a:rPr lang="en-GB" sz="1600" b="1" dirty="0" err="1">
                <a:solidFill>
                  <a:schemeClr val="tx1"/>
                </a:solidFill>
              </a:rPr>
              <a:t>Preece</a:t>
            </a:r>
            <a:r>
              <a:rPr lang="en-GB" sz="1600" b="1" dirty="0">
                <a:solidFill>
                  <a:schemeClr val="tx1"/>
                </a:solidFill>
              </a:rPr>
              <a:t>, Sharp and Rogers (2015)</a:t>
            </a:r>
          </a:p>
          <a:p>
            <a:endParaRPr lang="en-GB" sz="1600" dirty="0"/>
          </a:p>
          <a:p>
            <a:endParaRPr lang="en-GB" sz="2400" dirty="0">
              <a:solidFill>
                <a:srgbClr val="7030A0"/>
              </a:solidFill>
            </a:endParaRPr>
          </a:p>
          <a:p>
            <a:r>
              <a:rPr lang="en-GB" sz="2400" dirty="0">
                <a:solidFill>
                  <a:srgbClr val="7030A0"/>
                </a:solidFill>
              </a:rPr>
              <a:t>“The design of spaces for human communication and interaction.” </a:t>
            </a:r>
          </a:p>
          <a:p>
            <a:pPr lvl="3"/>
            <a:r>
              <a:rPr lang="en-GB" sz="1600" b="1" dirty="0" err="1">
                <a:solidFill>
                  <a:schemeClr val="tx1"/>
                </a:solidFill>
              </a:rPr>
              <a:t>Winograd</a:t>
            </a:r>
            <a:r>
              <a:rPr lang="en-GB" sz="1600" b="1" dirty="0">
                <a:solidFill>
                  <a:schemeClr val="tx1"/>
                </a:solidFill>
              </a:rPr>
              <a:t> (1997)</a:t>
            </a:r>
          </a:p>
          <a:p>
            <a:pPr lvl="3"/>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10</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73177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1143000"/>
          </a:xfrm>
        </p:spPr>
        <p:txBody>
          <a:bodyPr/>
          <a:lstStyle/>
          <a:p>
            <a:r>
              <a:rPr lang="en-GB" dirty="0"/>
              <a:t>Goals of interaction design</a:t>
            </a:r>
          </a:p>
        </p:txBody>
      </p:sp>
      <p:sp>
        <p:nvSpPr>
          <p:cNvPr id="34819" name="Rectangle 3"/>
          <p:cNvSpPr>
            <a:spLocks noGrp="1" noChangeArrowheads="1"/>
          </p:cNvSpPr>
          <p:nvPr>
            <p:ph type="body" idx="1"/>
          </p:nvPr>
        </p:nvSpPr>
        <p:spPr/>
        <p:txBody>
          <a:bodyPr/>
          <a:lstStyle/>
          <a:p>
            <a:endParaRPr lang="en-GB" dirty="0">
              <a:solidFill>
                <a:schemeClr val="accent6">
                  <a:lumMod val="75000"/>
                </a:schemeClr>
              </a:solidFill>
            </a:endParaRPr>
          </a:p>
          <a:p>
            <a:r>
              <a:rPr lang="en-GB" dirty="0">
                <a:solidFill>
                  <a:srgbClr val="7030A0"/>
                </a:solidFill>
              </a:rPr>
              <a:t>Develop usable products</a:t>
            </a:r>
          </a:p>
          <a:p>
            <a:pPr lvl="1"/>
            <a:r>
              <a:rPr lang="en-GB" dirty="0">
                <a:solidFill>
                  <a:schemeClr val="accent1"/>
                </a:solidFill>
              </a:rPr>
              <a:t>Usability means easy to learn, effective to use and provide an enjoyable experience</a:t>
            </a:r>
          </a:p>
          <a:p>
            <a:pPr lvl="1"/>
            <a:endParaRPr lang="en-GB" dirty="0"/>
          </a:p>
          <a:p>
            <a:r>
              <a:rPr lang="en-GB" dirty="0">
                <a:solidFill>
                  <a:srgbClr val="7030A0"/>
                </a:solidFill>
              </a:rPr>
              <a:t>Involve users in the design process</a:t>
            </a:r>
          </a:p>
        </p:txBody>
      </p:sp>
      <p:sp>
        <p:nvSpPr>
          <p:cNvPr id="2" name="Slide Number Placeholder 1"/>
          <p:cNvSpPr>
            <a:spLocks noGrp="1"/>
          </p:cNvSpPr>
          <p:nvPr>
            <p:ph type="sldNum" sz="quarter" idx="12"/>
          </p:nvPr>
        </p:nvSpPr>
        <p:spPr/>
        <p:txBody>
          <a:bodyPr/>
          <a:lstStyle/>
          <a:p>
            <a:fld id="{A7EA2D8D-44E5-43C4-BBA1-AE3E32EF0894}" type="slidenum">
              <a:rPr lang="en-GB" smtClean="0"/>
              <a:t>11</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941474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Which kind of design?</a:t>
            </a:r>
          </a:p>
        </p:txBody>
      </p:sp>
      <p:sp>
        <p:nvSpPr>
          <p:cNvPr id="36867" name="Rectangle 3"/>
          <p:cNvSpPr>
            <a:spLocks noGrp="1" noChangeArrowheads="1"/>
          </p:cNvSpPr>
          <p:nvPr>
            <p:ph type="body" idx="1"/>
          </p:nvPr>
        </p:nvSpPr>
        <p:spPr/>
        <p:txBody>
          <a:bodyPr/>
          <a:lstStyle/>
          <a:p>
            <a:pPr>
              <a:lnSpc>
                <a:spcPct val="90000"/>
              </a:lnSpc>
            </a:pPr>
            <a:endParaRPr lang="en-GB" sz="2400" dirty="0">
              <a:solidFill>
                <a:schemeClr val="accent6">
                  <a:lumMod val="75000"/>
                </a:schemeClr>
              </a:solidFill>
            </a:endParaRPr>
          </a:p>
          <a:p>
            <a:pPr>
              <a:lnSpc>
                <a:spcPct val="90000"/>
              </a:lnSpc>
            </a:pPr>
            <a:r>
              <a:rPr lang="en-GB" sz="2400" dirty="0">
                <a:solidFill>
                  <a:srgbClr val="7030A0"/>
                </a:solidFill>
              </a:rPr>
              <a:t>Number of other terms used emphasizing what is being designed, e.g. </a:t>
            </a:r>
          </a:p>
          <a:p>
            <a:pPr lvl="1">
              <a:lnSpc>
                <a:spcPct val="90000"/>
              </a:lnSpc>
            </a:pPr>
            <a:r>
              <a:rPr lang="en-GB" sz="2000" dirty="0">
                <a:solidFill>
                  <a:schemeClr val="accent1"/>
                </a:solidFill>
              </a:rPr>
              <a:t>user interface design, software design, user-</a:t>
            </a:r>
            <a:r>
              <a:rPr lang="en-GB" sz="2000" dirty="0" err="1">
                <a:solidFill>
                  <a:schemeClr val="accent1"/>
                </a:solidFill>
              </a:rPr>
              <a:t>centered</a:t>
            </a:r>
            <a:r>
              <a:rPr lang="en-GB" sz="2000" dirty="0">
                <a:solidFill>
                  <a:schemeClr val="accent1"/>
                </a:solidFill>
              </a:rPr>
              <a:t> design, product design, web design, experience design (UX)</a:t>
            </a:r>
            <a:endParaRPr lang="en-GB" sz="1800" dirty="0">
              <a:solidFill>
                <a:schemeClr val="accent1"/>
              </a:solidFill>
            </a:endParaRPr>
          </a:p>
          <a:p>
            <a:pPr>
              <a:lnSpc>
                <a:spcPct val="90000"/>
              </a:lnSpc>
            </a:pPr>
            <a:endParaRPr lang="en-GB" sz="2400" dirty="0">
              <a:solidFill>
                <a:schemeClr val="accent6">
                  <a:lumMod val="75000"/>
                </a:schemeClr>
              </a:solidFill>
            </a:endParaRPr>
          </a:p>
          <a:p>
            <a:pPr>
              <a:lnSpc>
                <a:spcPct val="90000"/>
              </a:lnSpc>
            </a:pPr>
            <a:r>
              <a:rPr lang="en-GB" sz="2400" dirty="0">
                <a:solidFill>
                  <a:srgbClr val="7030A0"/>
                </a:solidFill>
              </a:rPr>
              <a:t>Interaction design is the umbrella term covering all of these aspects</a:t>
            </a:r>
          </a:p>
          <a:p>
            <a:pPr lvl="1">
              <a:lnSpc>
                <a:spcPct val="90000"/>
              </a:lnSpc>
            </a:pPr>
            <a:r>
              <a:rPr lang="en-GB" sz="2000" dirty="0">
                <a:solidFill>
                  <a:schemeClr val="accent1"/>
                </a:solidFill>
              </a:rPr>
              <a:t>fundamental to all disciplines, fields, and approaches concerned with researching and designing computer-based systems for people </a:t>
            </a:r>
          </a:p>
        </p:txBody>
      </p:sp>
      <p:sp>
        <p:nvSpPr>
          <p:cNvPr id="2" name="Slide Number Placeholder 1"/>
          <p:cNvSpPr>
            <a:spLocks noGrp="1"/>
          </p:cNvSpPr>
          <p:nvPr>
            <p:ph type="sldNum" sz="quarter" idx="12"/>
          </p:nvPr>
        </p:nvSpPr>
        <p:spPr/>
        <p:txBody>
          <a:bodyPr/>
          <a:lstStyle/>
          <a:p>
            <a:fld id="{A7EA2D8D-44E5-43C4-BBA1-AE3E32EF0894}" type="slidenum">
              <a:rPr lang="en-GB" smtClean="0"/>
              <a:t>12</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77800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a:t>HCI and interaction design</a:t>
            </a:r>
          </a:p>
        </p:txBody>
      </p:sp>
      <p:graphicFrame>
        <p:nvGraphicFramePr>
          <p:cNvPr id="38914" name="Object 2"/>
          <p:cNvGraphicFramePr>
            <a:graphicFrameLocks noChangeAspect="1"/>
          </p:cNvGraphicFramePr>
          <p:nvPr>
            <p:extLst>
              <p:ext uri="{D42A27DB-BD31-4B8C-83A1-F6EECF244321}">
                <p14:modId xmlns:p14="http://schemas.microsoft.com/office/powerpoint/2010/main" val="2266572776"/>
              </p:ext>
            </p:extLst>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22594" name="Document" r:id="rId4" imgW="4672584" imgH="3066288" progId="Word.Document.8">
                  <p:embed/>
                </p:oleObj>
              </mc:Choice>
              <mc:Fallback>
                <p:oleObj name="Document" r:id="rId4" imgW="4672584" imgH="306628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13</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3897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 Shneiderman</a:t>
            </a:r>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14</a:t>
            </a:fld>
            <a:endParaRPr lang="en-GB"/>
          </a:p>
        </p:txBody>
      </p:sp>
      <p:pic>
        <p:nvPicPr>
          <p:cNvPr id="7" name="Picture 6"/>
          <p:cNvPicPr>
            <a:picLocks noChangeAspect="1"/>
          </p:cNvPicPr>
          <p:nvPr/>
        </p:nvPicPr>
        <p:blipFill rotWithShape="1">
          <a:blip r:embed="rId2"/>
          <a:srcRect l="19493" t="23172" r="5077" b="1725"/>
          <a:stretch/>
        </p:blipFill>
        <p:spPr>
          <a:xfrm>
            <a:off x="1331640" y="1250749"/>
            <a:ext cx="6768752" cy="5126358"/>
          </a:xfrm>
          <a:prstGeom prst="rect">
            <a:avLst/>
          </a:prstGeom>
        </p:spPr>
      </p:pic>
    </p:spTree>
    <p:extLst>
      <p:ext uri="{BB962C8B-B14F-4D97-AF65-F5344CB8AC3E}">
        <p14:creationId xmlns:p14="http://schemas.microsoft.com/office/powerpoint/2010/main" val="168599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 Shneiderman @ CHI </a:t>
            </a:r>
          </a:p>
        </p:txBody>
      </p:sp>
      <p:pic>
        <p:nvPicPr>
          <p:cNvPr id="6" name="Content Placeholder 5">
            <a:hlinkClick r:id="rId2"/>
          </p:cNvPr>
          <p:cNvPicPr>
            <a:picLocks noGrp="1" noChangeAspect="1"/>
          </p:cNvPicPr>
          <p:nvPr>
            <p:ph idx="1"/>
          </p:nvPr>
        </p:nvPicPr>
        <p:blipFill rotWithShape="1">
          <a:blip r:embed="rId3"/>
          <a:srcRect l="10784" t="16542" r="37566" b="42092"/>
          <a:stretch/>
        </p:blipFill>
        <p:spPr>
          <a:xfrm>
            <a:off x="234903" y="1817777"/>
            <a:ext cx="8674194" cy="4176464"/>
          </a:xfrm>
          <a:prstGeom prst="rect">
            <a:avLst/>
          </a:prstGeo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15</a:t>
            </a:fld>
            <a:endParaRPr lang="en-GB"/>
          </a:p>
        </p:txBody>
      </p:sp>
    </p:spTree>
    <p:extLst>
      <p:ext uri="{BB962C8B-B14F-4D97-AF65-F5344CB8AC3E}">
        <p14:creationId xmlns:p14="http://schemas.microsoft.com/office/powerpoint/2010/main" val="99420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a:t>
            </a:r>
          </a:p>
        </p:txBody>
      </p:sp>
      <p:sp>
        <p:nvSpPr>
          <p:cNvPr id="3" name="Content Placeholder 2"/>
          <p:cNvSpPr>
            <a:spLocks noGrp="1"/>
          </p:cNvSpPr>
          <p:nvPr>
            <p:ph idx="1"/>
          </p:nvPr>
        </p:nvSpPr>
        <p:spPr/>
        <p:txBody>
          <a:bodyPr/>
          <a:lstStyle/>
          <a:p>
            <a:pPr marL="0" indent="0" algn="ctr">
              <a:buNone/>
            </a:pPr>
            <a:r>
              <a:rPr lang="en-US" dirty="0"/>
              <a:t>Be </a:t>
            </a:r>
            <a:r>
              <a:rPr lang="en-US" i="1" dirty="0"/>
              <a:t>Bold Interactive Generous</a:t>
            </a:r>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16</a:t>
            </a:fld>
            <a:endParaRPr lang="en-GB"/>
          </a:p>
        </p:txBody>
      </p:sp>
      <p:pic>
        <p:nvPicPr>
          <p:cNvPr id="6" name="Content Placeholder 5">
            <a:hlinkClick r:id="rId2"/>
          </p:cNvPr>
          <p:cNvPicPr>
            <a:picLocks noChangeAspect="1"/>
          </p:cNvPicPr>
          <p:nvPr/>
        </p:nvPicPr>
        <p:blipFill rotWithShape="1">
          <a:blip r:embed="rId3"/>
          <a:srcRect l="10784" t="16542" r="37566" b="42092"/>
          <a:stretch/>
        </p:blipFill>
        <p:spPr>
          <a:xfrm>
            <a:off x="234903" y="2534177"/>
            <a:ext cx="8674194" cy="4176464"/>
          </a:xfrm>
          <a:prstGeom prst="rect">
            <a:avLst/>
          </a:prstGeom>
        </p:spPr>
      </p:pic>
    </p:spTree>
    <p:extLst>
      <p:ext uri="{BB962C8B-B14F-4D97-AF65-F5344CB8AC3E}">
        <p14:creationId xmlns:p14="http://schemas.microsoft.com/office/powerpoint/2010/main" val="2861911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Center for HCI</a:t>
            </a:r>
          </a:p>
        </p:txBody>
      </p:sp>
      <p:pic>
        <p:nvPicPr>
          <p:cNvPr id="6" name="Content Placeholder 5">
            <a:hlinkClick r:id="rId2"/>
          </p:cNvPr>
          <p:cNvPicPr>
            <a:picLocks noGrp="1" noChangeAspect="1"/>
          </p:cNvPicPr>
          <p:nvPr>
            <p:ph idx="1"/>
          </p:nvPr>
        </p:nvPicPr>
        <p:blipFill rotWithShape="1">
          <a:blip r:embed="rId3"/>
          <a:srcRect t="7213" r="776"/>
          <a:stretch/>
        </p:blipFill>
        <p:spPr>
          <a:xfrm>
            <a:off x="1907704" y="1267823"/>
            <a:ext cx="5760640" cy="5113505"/>
          </a:xfrm>
          <a:prstGeom prst="rect">
            <a:avLst/>
          </a:prstGeom>
        </p:spPr>
      </p:pic>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17</a:t>
            </a:fld>
            <a:endParaRPr lang="en-GB"/>
          </a:p>
        </p:txBody>
      </p:sp>
    </p:spTree>
    <p:extLst>
      <p:ext uri="{BB962C8B-B14F-4D97-AF65-F5344CB8AC3E}">
        <p14:creationId xmlns:p14="http://schemas.microsoft.com/office/powerpoint/2010/main" val="813975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a:t>HCI and interaction design</a:t>
            </a:r>
          </a:p>
        </p:txBody>
      </p:sp>
      <p:graphicFrame>
        <p:nvGraphicFramePr>
          <p:cNvPr id="38914" name="Object 2"/>
          <p:cNvGraphicFramePr>
            <a:graphicFrameLocks noChangeAspect="1"/>
          </p:cNvGraphicFramePr>
          <p:nvPr>
            <p:extLst/>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66585" name="Document" r:id="rId4" imgW="4672584" imgH="3066288" progId="Word.Document.8">
                  <p:embed/>
                </p:oleObj>
              </mc:Choice>
              <mc:Fallback>
                <p:oleObj name="Document" r:id="rId4" imgW="4672584" imgH="306628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18</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133924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0963" name="Rectangle 3"/>
          <p:cNvSpPr>
            <a:spLocks noGrp="1" noChangeArrowheads="1"/>
          </p:cNvSpPr>
          <p:nvPr>
            <p:ph type="body" idx="1"/>
          </p:nvPr>
        </p:nvSpPr>
        <p:spPr>
          <a:xfrm>
            <a:off x="467544" y="1988840"/>
            <a:ext cx="8229600" cy="4525963"/>
          </a:xfrm>
        </p:spPr>
        <p:txBody>
          <a:bodyPr/>
          <a:lstStyle/>
          <a:p>
            <a:pPr marL="0" indent="0">
              <a:lnSpc>
                <a:spcPct val="90000"/>
              </a:lnSpc>
              <a:buNone/>
            </a:pPr>
            <a:r>
              <a:rPr lang="en-GB" dirty="0">
                <a:solidFill>
                  <a:srgbClr val="7030A0"/>
                </a:solidFill>
              </a:rPr>
              <a:t>Academic disciplines contributing to ID: </a:t>
            </a:r>
          </a:p>
          <a:p>
            <a:pPr marL="0" indent="0">
              <a:lnSpc>
                <a:spcPct val="90000"/>
              </a:lnSpc>
              <a:buNone/>
            </a:pPr>
            <a:endParaRPr lang="en-GB" sz="800" dirty="0">
              <a:solidFill>
                <a:schemeClr val="accent6">
                  <a:lumMod val="75000"/>
                </a:schemeClr>
              </a:solidFill>
            </a:endParaRPr>
          </a:p>
          <a:p>
            <a:pPr lvl="1">
              <a:lnSpc>
                <a:spcPct val="90000"/>
              </a:lnSpc>
            </a:pPr>
            <a:r>
              <a:rPr lang="en-GB" dirty="0">
                <a:solidFill>
                  <a:schemeClr val="accent1"/>
                </a:solidFill>
              </a:rPr>
              <a:t>Psychology</a:t>
            </a:r>
          </a:p>
          <a:p>
            <a:pPr lvl="1">
              <a:lnSpc>
                <a:spcPct val="90000"/>
              </a:lnSpc>
            </a:pPr>
            <a:r>
              <a:rPr lang="en-GB" dirty="0">
                <a:solidFill>
                  <a:schemeClr val="accent1"/>
                </a:solidFill>
              </a:rPr>
              <a:t>Social Sciences</a:t>
            </a:r>
          </a:p>
          <a:p>
            <a:pPr lvl="1">
              <a:lnSpc>
                <a:spcPct val="90000"/>
              </a:lnSpc>
            </a:pPr>
            <a:r>
              <a:rPr lang="en-GB" dirty="0">
                <a:solidFill>
                  <a:schemeClr val="accent1"/>
                </a:solidFill>
              </a:rPr>
              <a:t>Computing Sciences</a:t>
            </a:r>
          </a:p>
          <a:p>
            <a:pPr lvl="1">
              <a:lnSpc>
                <a:spcPct val="90000"/>
              </a:lnSpc>
            </a:pPr>
            <a:r>
              <a:rPr lang="en-GB" dirty="0">
                <a:solidFill>
                  <a:schemeClr val="accent1"/>
                </a:solidFill>
              </a:rPr>
              <a:t>Engineering</a:t>
            </a:r>
          </a:p>
          <a:p>
            <a:pPr lvl="1">
              <a:lnSpc>
                <a:spcPct val="90000"/>
              </a:lnSpc>
            </a:pPr>
            <a:r>
              <a:rPr lang="en-GB" dirty="0">
                <a:solidFill>
                  <a:schemeClr val="accent1"/>
                </a:solidFill>
              </a:rPr>
              <a:t>Ergonomics</a:t>
            </a:r>
          </a:p>
          <a:p>
            <a:pPr lvl="1">
              <a:lnSpc>
                <a:spcPct val="90000"/>
              </a:lnSpc>
            </a:pPr>
            <a:r>
              <a:rPr lang="en-GB" dirty="0">
                <a:solidFill>
                  <a:schemeClr val="accent1"/>
                </a:solidFill>
              </a:rPr>
              <a:t>Informatics </a:t>
            </a:r>
          </a:p>
        </p:txBody>
      </p:sp>
      <p:sp>
        <p:nvSpPr>
          <p:cNvPr id="2" name="Slide Number Placeholder 1"/>
          <p:cNvSpPr>
            <a:spLocks noGrp="1"/>
          </p:cNvSpPr>
          <p:nvPr>
            <p:ph type="sldNum" sz="quarter" idx="12"/>
          </p:nvPr>
        </p:nvSpPr>
        <p:spPr/>
        <p:txBody>
          <a:bodyPr/>
          <a:lstStyle/>
          <a:p>
            <a:fld id="{A7EA2D8D-44E5-43C4-BBA1-AE3E32EF0894}" type="slidenum">
              <a:rPr lang="en-GB" smtClean="0"/>
              <a:t>19</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43711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35841-D1F0-594B-AA2D-6D0FE130857A}"/>
              </a:ext>
            </a:extLst>
          </p:cNvPr>
          <p:cNvSpPr>
            <a:spLocks noGrp="1"/>
          </p:cNvSpPr>
          <p:nvPr>
            <p:ph type="title"/>
          </p:nvPr>
        </p:nvSpPr>
        <p:spPr/>
        <p:txBody>
          <a:bodyPr>
            <a:normAutofit fontScale="90000"/>
          </a:bodyPr>
          <a:lstStyle/>
          <a:p>
            <a:r>
              <a:rPr lang="en-US" dirty="0"/>
              <a:t>Interaction Design </a:t>
            </a:r>
            <a:br>
              <a:rPr lang="en-US" dirty="0"/>
            </a:br>
            <a:r>
              <a:rPr lang="en-US" dirty="0"/>
              <a:t>Bill </a:t>
            </a:r>
            <a:r>
              <a:rPr lang="en-US" dirty="0" err="1"/>
              <a:t>Verplank</a:t>
            </a:r>
            <a:endParaRPr lang="en-US" dirty="0"/>
          </a:p>
        </p:txBody>
      </p:sp>
      <p:sp>
        <p:nvSpPr>
          <p:cNvPr id="4" name="Footer Placeholder 3">
            <a:extLst>
              <a:ext uri="{FF2B5EF4-FFF2-40B4-BE49-F238E27FC236}">
                <a16:creationId xmlns:a16="http://schemas.microsoft.com/office/drawing/2014/main" xmlns="" id="{967F46E4-E941-A04E-8D87-4CDBD8545B27}"/>
              </a:ext>
            </a:extLst>
          </p:cNvPr>
          <p:cNvSpPr>
            <a:spLocks noGrp="1"/>
          </p:cNvSpPr>
          <p:nvPr>
            <p:ph type="ftr" sz="quarter" idx="11"/>
          </p:nvPr>
        </p:nvSpPr>
        <p:spPr/>
        <p:txBody>
          <a:bodyPr/>
          <a:lstStyle/>
          <a:p>
            <a:r>
              <a:rPr lang="en-GB"/>
              <a:t>www.id-book.com</a:t>
            </a:r>
          </a:p>
        </p:txBody>
      </p:sp>
      <p:sp>
        <p:nvSpPr>
          <p:cNvPr id="5" name="Slide Number Placeholder 4">
            <a:extLst>
              <a:ext uri="{FF2B5EF4-FFF2-40B4-BE49-F238E27FC236}">
                <a16:creationId xmlns:a16="http://schemas.microsoft.com/office/drawing/2014/main" xmlns="" id="{E6E5E05A-A356-1347-9730-00470A865C95}"/>
              </a:ext>
            </a:extLst>
          </p:cNvPr>
          <p:cNvSpPr>
            <a:spLocks noGrp="1"/>
          </p:cNvSpPr>
          <p:nvPr>
            <p:ph type="sldNum" sz="quarter" idx="12"/>
          </p:nvPr>
        </p:nvSpPr>
        <p:spPr/>
        <p:txBody>
          <a:bodyPr/>
          <a:lstStyle/>
          <a:p>
            <a:fld id="{A7EA2D8D-44E5-43C4-BBA1-AE3E32EF0894}" type="slidenum">
              <a:rPr lang="en-GB" smtClean="0"/>
              <a:t>2</a:t>
            </a:fld>
            <a:endParaRPr lang="en-GB"/>
          </a:p>
        </p:txBody>
      </p:sp>
      <p:pic>
        <p:nvPicPr>
          <p:cNvPr id="11" name="Content Placeholder 10">
            <a:hlinkClick r:id="rId2"/>
            <a:extLst>
              <a:ext uri="{FF2B5EF4-FFF2-40B4-BE49-F238E27FC236}">
                <a16:creationId xmlns:a16="http://schemas.microsoft.com/office/drawing/2014/main" xmlns="" id="{67965405-2BD0-0A47-BDF4-C1D462C437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2132856"/>
            <a:ext cx="6376828" cy="3600400"/>
          </a:xfrm>
        </p:spPr>
      </p:pic>
    </p:spTree>
    <p:extLst>
      <p:ext uri="{BB962C8B-B14F-4D97-AF65-F5344CB8AC3E}">
        <p14:creationId xmlns:p14="http://schemas.microsoft.com/office/powerpoint/2010/main" val="379313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3011" name="Rectangle 3"/>
          <p:cNvSpPr>
            <a:spLocks noGrp="1" noChangeArrowheads="1"/>
          </p:cNvSpPr>
          <p:nvPr>
            <p:ph type="body" idx="1"/>
          </p:nvPr>
        </p:nvSpPr>
        <p:spPr>
          <a:xfrm>
            <a:off x="467544" y="1988840"/>
            <a:ext cx="8229600" cy="4525963"/>
          </a:xfrm>
        </p:spPr>
        <p:txBody>
          <a:bodyPr/>
          <a:lstStyle/>
          <a:p>
            <a:pPr marL="0" indent="0">
              <a:buNone/>
            </a:pPr>
            <a:r>
              <a:rPr lang="en-GB" dirty="0">
                <a:solidFill>
                  <a:srgbClr val="7030A0"/>
                </a:solidFill>
              </a:rPr>
              <a:t>Design practices contributing to ID:</a:t>
            </a:r>
          </a:p>
          <a:p>
            <a:pPr lvl="1"/>
            <a:endParaRPr lang="en-GB" dirty="0"/>
          </a:p>
          <a:p>
            <a:pPr lvl="1"/>
            <a:r>
              <a:rPr lang="en-GB" dirty="0">
                <a:solidFill>
                  <a:schemeClr val="accent1"/>
                </a:solidFill>
              </a:rPr>
              <a:t>Graphic design</a:t>
            </a:r>
          </a:p>
          <a:p>
            <a:pPr lvl="1"/>
            <a:r>
              <a:rPr lang="en-GB" dirty="0">
                <a:solidFill>
                  <a:schemeClr val="accent1"/>
                </a:solidFill>
              </a:rPr>
              <a:t>Product design</a:t>
            </a:r>
          </a:p>
          <a:p>
            <a:pPr lvl="1"/>
            <a:r>
              <a:rPr lang="en-GB" dirty="0">
                <a:solidFill>
                  <a:schemeClr val="accent1"/>
                </a:solidFill>
              </a:rPr>
              <a:t>Artist-design</a:t>
            </a:r>
          </a:p>
          <a:p>
            <a:pPr lvl="1"/>
            <a:r>
              <a:rPr lang="en-GB" dirty="0">
                <a:solidFill>
                  <a:schemeClr val="accent1"/>
                </a:solidFill>
              </a:rPr>
              <a:t>Industrial design</a:t>
            </a:r>
          </a:p>
          <a:p>
            <a:pPr lvl="1"/>
            <a:r>
              <a:rPr lang="en-GB" dirty="0">
                <a:solidFill>
                  <a:schemeClr val="accent1"/>
                </a:solidFill>
              </a:rPr>
              <a:t>Film industry</a:t>
            </a:r>
          </a:p>
        </p:txBody>
      </p:sp>
      <p:sp>
        <p:nvSpPr>
          <p:cNvPr id="2" name="Slide Number Placeholder 1"/>
          <p:cNvSpPr>
            <a:spLocks noGrp="1"/>
          </p:cNvSpPr>
          <p:nvPr>
            <p:ph type="sldNum" sz="quarter" idx="12"/>
          </p:nvPr>
        </p:nvSpPr>
        <p:spPr/>
        <p:txBody>
          <a:bodyPr/>
          <a:lstStyle/>
          <a:p>
            <a:fld id="{A7EA2D8D-44E5-43C4-BBA1-AE3E32EF0894}" type="slidenum">
              <a:rPr lang="en-GB" smtClean="0"/>
              <a:t>20</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08460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5059" name="Rectangle 3"/>
          <p:cNvSpPr>
            <a:spLocks noGrp="1" noChangeArrowheads="1"/>
          </p:cNvSpPr>
          <p:nvPr>
            <p:ph type="body" idx="1"/>
          </p:nvPr>
        </p:nvSpPr>
        <p:spPr>
          <a:xfrm>
            <a:off x="683568" y="2132856"/>
            <a:ext cx="7772400" cy="4419600"/>
          </a:xfrm>
        </p:spPr>
        <p:txBody>
          <a:bodyPr/>
          <a:lstStyle/>
          <a:p>
            <a:pPr marL="0" indent="0">
              <a:lnSpc>
                <a:spcPct val="90000"/>
              </a:lnSpc>
              <a:buNone/>
            </a:pPr>
            <a:r>
              <a:rPr lang="en-GB" sz="2600" dirty="0">
                <a:solidFill>
                  <a:srgbClr val="7030A0"/>
                </a:solidFill>
              </a:rPr>
              <a:t>Interdisciplinary fields that ‘do’ interaction design:</a:t>
            </a:r>
          </a:p>
          <a:p>
            <a:pPr lvl="1">
              <a:lnSpc>
                <a:spcPct val="90000"/>
              </a:lnSpc>
            </a:pPr>
            <a:endParaRPr lang="en-GB" sz="2400" dirty="0"/>
          </a:p>
          <a:p>
            <a:pPr lvl="1">
              <a:lnSpc>
                <a:spcPct val="90000"/>
              </a:lnSpc>
            </a:pPr>
            <a:r>
              <a:rPr lang="en-GB" sz="2400" dirty="0">
                <a:solidFill>
                  <a:schemeClr val="accent1"/>
                </a:solidFill>
              </a:rPr>
              <a:t>HCI</a:t>
            </a:r>
          </a:p>
          <a:p>
            <a:pPr lvl="1">
              <a:lnSpc>
                <a:spcPct val="90000"/>
              </a:lnSpc>
            </a:pPr>
            <a:r>
              <a:rPr lang="en-GB" sz="2400" dirty="0">
                <a:solidFill>
                  <a:schemeClr val="accent1"/>
                </a:solidFill>
              </a:rPr>
              <a:t>Ubiquitous Computing</a:t>
            </a:r>
          </a:p>
          <a:p>
            <a:pPr lvl="1">
              <a:lnSpc>
                <a:spcPct val="90000"/>
              </a:lnSpc>
            </a:pPr>
            <a:r>
              <a:rPr lang="en-GB" sz="2400" dirty="0">
                <a:solidFill>
                  <a:schemeClr val="accent1"/>
                </a:solidFill>
              </a:rPr>
              <a:t>Human Factors</a:t>
            </a:r>
          </a:p>
          <a:p>
            <a:pPr lvl="1">
              <a:lnSpc>
                <a:spcPct val="90000"/>
              </a:lnSpc>
            </a:pPr>
            <a:r>
              <a:rPr lang="en-GB" sz="2400" dirty="0">
                <a:solidFill>
                  <a:schemeClr val="accent1"/>
                </a:solidFill>
              </a:rPr>
              <a:t>Cognitive Engineering</a:t>
            </a:r>
          </a:p>
          <a:p>
            <a:pPr lvl="1">
              <a:lnSpc>
                <a:spcPct val="90000"/>
              </a:lnSpc>
            </a:pPr>
            <a:r>
              <a:rPr lang="en-GB" sz="2400" dirty="0">
                <a:solidFill>
                  <a:schemeClr val="accent1"/>
                </a:solidFill>
              </a:rPr>
              <a:t>Cognitive Ergonomics</a:t>
            </a:r>
          </a:p>
          <a:p>
            <a:pPr lvl="1">
              <a:lnSpc>
                <a:spcPct val="90000"/>
              </a:lnSpc>
            </a:pPr>
            <a:r>
              <a:rPr lang="en-GB" sz="2400" dirty="0">
                <a:solidFill>
                  <a:schemeClr val="accent1"/>
                </a:solidFill>
              </a:rPr>
              <a:t>Computer Supported Co-operative Work</a:t>
            </a:r>
          </a:p>
          <a:p>
            <a:pPr lvl="1">
              <a:lnSpc>
                <a:spcPct val="90000"/>
              </a:lnSpc>
            </a:pPr>
            <a:r>
              <a:rPr lang="en-GB" sz="2400" dirty="0">
                <a:solidFill>
                  <a:schemeClr val="accent1"/>
                </a:solidFill>
              </a:rPr>
              <a:t>Information Systems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21</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18363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GB" dirty="0"/>
              <a:t>Working in multidisciplinary teams</a:t>
            </a:r>
          </a:p>
        </p:txBody>
      </p:sp>
      <p:sp>
        <p:nvSpPr>
          <p:cNvPr id="47108" name="Rectangle 3"/>
          <p:cNvSpPr>
            <a:spLocks noGrp="1" noChangeArrowheads="1"/>
          </p:cNvSpPr>
          <p:nvPr>
            <p:ph type="body" idx="1"/>
          </p:nvPr>
        </p:nvSpPr>
        <p:spPr/>
        <p:txBody>
          <a:bodyPr/>
          <a:lstStyle/>
          <a:p>
            <a:pPr>
              <a:lnSpc>
                <a:spcPct val="90000"/>
              </a:lnSpc>
            </a:pPr>
            <a:r>
              <a:rPr lang="en-GB" sz="2400" dirty="0">
                <a:solidFill>
                  <a:srgbClr val="7030A0"/>
                </a:solidFill>
              </a:rPr>
              <a:t>Many people from different backgrounds involved</a:t>
            </a:r>
            <a:br>
              <a:rPr lang="en-GB" sz="2400" dirty="0">
                <a:solidFill>
                  <a:srgbClr val="7030A0"/>
                </a:solidFill>
              </a:rPr>
            </a:br>
            <a:endParaRPr lang="en-GB" sz="2400" dirty="0">
              <a:solidFill>
                <a:srgbClr val="7030A0"/>
              </a:solidFill>
            </a:endParaRPr>
          </a:p>
          <a:p>
            <a:pPr>
              <a:lnSpc>
                <a:spcPct val="90000"/>
              </a:lnSpc>
            </a:pPr>
            <a:r>
              <a:rPr lang="en-GB" sz="2400" dirty="0">
                <a:solidFill>
                  <a:srgbClr val="7030A0"/>
                </a:solidFill>
              </a:rPr>
              <a:t>Different perspectives and ways of seeing </a:t>
            </a:r>
            <a:br>
              <a:rPr lang="en-GB" sz="2400" dirty="0">
                <a:solidFill>
                  <a:srgbClr val="7030A0"/>
                </a:solidFill>
              </a:rPr>
            </a:br>
            <a:r>
              <a:rPr lang="en-GB" sz="2400" dirty="0">
                <a:solidFill>
                  <a:srgbClr val="7030A0"/>
                </a:solidFill>
              </a:rPr>
              <a:t>and talking about things</a:t>
            </a:r>
          </a:p>
          <a:p>
            <a:pPr>
              <a:lnSpc>
                <a:spcPct val="90000"/>
              </a:lnSpc>
            </a:pPr>
            <a:endParaRPr lang="en-GB" sz="2400" dirty="0"/>
          </a:p>
          <a:p>
            <a:pPr>
              <a:lnSpc>
                <a:spcPct val="90000"/>
              </a:lnSpc>
            </a:pPr>
            <a:r>
              <a:rPr lang="en-GB" sz="2400" dirty="0">
                <a:solidFill>
                  <a:srgbClr val="7030A0"/>
                </a:solidFill>
              </a:rPr>
              <a:t>Benefits</a:t>
            </a:r>
          </a:p>
          <a:p>
            <a:pPr lvl="1">
              <a:lnSpc>
                <a:spcPct val="90000"/>
              </a:lnSpc>
            </a:pPr>
            <a:r>
              <a:rPr lang="en-GB" sz="2000" dirty="0">
                <a:solidFill>
                  <a:schemeClr val="accent1"/>
                </a:solidFill>
              </a:rPr>
              <a:t>more ideas and designs </a:t>
            </a:r>
            <a:br>
              <a:rPr lang="en-GB" sz="2000" dirty="0">
                <a:solidFill>
                  <a:schemeClr val="accent1"/>
                </a:solidFill>
              </a:rPr>
            </a:br>
            <a:r>
              <a:rPr lang="en-GB" sz="2000" dirty="0">
                <a:solidFill>
                  <a:schemeClr val="accent1"/>
                </a:solidFill>
              </a:rPr>
              <a:t>generated</a:t>
            </a:r>
          </a:p>
          <a:p>
            <a:pPr>
              <a:lnSpc>
                <a:spcPct val="90000"/>
              </a:lnSpc>
            </a:pPr>
            <a:endParaRPr lang="en-GB" sz="2400" dirty="0">
              <a:solidFill>
                <a:schemeClr val="accent6">
                  <a:lumMod val="75000"/>
                </a:schemeClr>
              </a:solidFill>
            </a:endParaRPr>
          </a:p>
          <a:p>
            <a:pPr>
              <a:lnSpc>
                <a:spcPct val="90000"/>
              </a:lnSpc>
            </a:pPr>
            <a:r>
              <a:rPr lang="en-GB" sz="2400" dirty="0">
                <a:solidFill>
                  <a:srgbClr val="7030A0"/>
                </a:solidFill>
              </a:rPr>
              <a:t>Disadvantages</a:t>
            </a:r>
          </a:p>
          <a:p>
            <a:pPr lvl="1">
              <a:lnSpc>
                <a:spcPct val="90000"/>
              </a:lnSpc>
            </a:pPr>
            <a:r>
              <a:rPr lang="en-GB" sz="2000" dirty="0">
                <a:solidFill>
                  <a:schemeClr val="accent1"/>
                </a:solidFill>
              </a:rPr>
              <a:t>difficult to communicate and </a:t>
            </a:r>
            <a:br>
              <a:rPr lang="en-GB" sz="2000" dirty="0">
                <a:solidFill>
                  <a:schemeClr val="accent1"/>
                </a:solidFill>
              </a:rPr>
            </a:br>
            <a:r>
              <a:rPr lang="en-GB" sz="2000" dirty="0">
                <a:solidFill>
                  <a:schemeClr val="accent1"/>
                </a:solidFill>
              </a:rPr>
              <a:t>progress forward the designs being create</a:t>
            </a:r>
            <a:endParaRPr lang="en-GB" sz="24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22</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8883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476672"/>
            <a:ext cx="8153400" cy="990600"/>
          </a:xfrm>
        </p:spPr>
        <p:txBody>
          <a:bodyPr>
            <a:normAutofit/>
          </a:bodyPr>
          <a:lstStyle/>
          <a:p>
            <a:r>
              <a:rPr lang="en-GB" dirty="0"/>
              <a:t>Interaction design in business</a:t>
            </a:r>
          </a:p>
        </p:txBody>
      </p:sp>
      <p:sp>
        <p:nvSpPr>
          <p:cNvPr id="49155" name="Rectangle 3"/>
          <p:cNvSpPr>
            <a:spLocks noGrp="1" noChangeArrowheads="1"/>
          </p:cNvSpPr>
          <p:nvPr>
            <p:ph type="body" idx="1"/>
          </p:nvPr>
        </p:nvSpPr>
        <p:spPr>
          <a:xfrm>
            <a:off x="611560" y="1700808"/>
            <a:ext cx="7772400" cy="4114800"/>
          </a:xfrm>
        </p:spPr>
        <p:txBody>
          <a:bodyPr>
            <a:normAutofit fontScale="85000" lnSpcReduction="10000"/>
          </a:bodyPr>
          <a:lstStyle/>
          <a:p>
            <a:r>
              <a:rPr lang="en-GB" dirty="0">
                <a:solidFill>
                  <a:srgbClr val="7030A0"/>
                </a:solidFill>
              </a:rPr>
              <a:t>Increasing number of ID consultancies, examples of well known ones include:</a:t>
            </a:r>
          </a:p>
          <a:p>
            <a:endParaRPr lang="en-GB" sz="900" dirty="0"/>
          </a:p>
          <a:p>
            <a:pPr lvl="1"/>
            <a:r>
              <a:rPr lang="en-GB" sz="2400" b="1" dirty="0"/>
              <a:t>Nielsen Norman Group</a:t>
            </a:r>
            <a:r>
              <a:rPr lang="en-GB" sz="2400" dirty="0"/>
              <a:t>: </a:t>
            </a:r>
            <a:r>
              <a:rPr lang="en-GB" sz="2400" dirty="0">
                <a:solidFill>
                  <a:schemeClr val="accent1"/>
                </a:solidFill>
              </a:rPr>
              <a:t>“help companies enter the age of the consumer, designing human-</a:t>
            </a:r>
            <a:r>
              <a:rPr lang="en-GB" sz="2400" dirty="0" err="1">
                <a:solidFill>
                  <a:schemeClr val="accent1"/>
                </a:solidFill>
              </a:rPr>
              <a:t>centered</a:t>
            </a:r>
            <a:r>
              <a:rPr lang="en-GB" sz="2400" dirty="0">
                <a:solidFill>
                  <a:schemeClr val="accent1"/>
                </a:solidFill>
              </a:rPr>
              <a:t> products and services”</a:t>
            </a:r>
          </a:p>
          <a:p>
            <a:pPr lvl="1"/>
            <a:r>
              <a:rPr lang="en-GB" sz="2400" b="1" dirty="0"/>
              <a:t>Cooper:</a:t>
            </a:r>
            <a:r>
              <a:rPr lang="en-GB" sz="2400" dirty="0"/>
              <a:t> </a:t>
            </a:r>
            <a:r>
              <a:rPr lang="en-GB" sz="2400" dirty="0">
                <a:solidFill>
                  <a:schemeClr val="accent1"/>
                </a:solidFill>
              </a:rPr>
              <a:t>“From research and product to goal-related design”</a:t>
            </a:r>
          </a:p>
          <a:p>
            <a:pPr lvl="1"/>
            <a:r>
              <a:rPr lang="en-GB" sz="2400" b="1" dirty="0"/>
              <a:t>Swim:</a:t>
            </a:r>
            <a:r>
              <a:rPr lang="en-GB" sz="2400" dirty="0"/>
              <a:t> </a:t>
            </a:r>
            <a:r>
              <a:rPr lang="en-GB" sz="2400" dirty="0">
                <a:solidFill>
                  <a:schemeClr val="accent1"/>
                </a:solidFill>
              </a:rPr>
              <a:t>“provides a wide range of design services, in each case targeted to address the product development needs at hand”</a:t>
            </a:r>
          </a:p>
          <a:p>
            <a:pPr lvl="1"/>
            <a:r>
              <a:rPr lang="en-GB" sz="2400" b="1" dirty="0"/>
              <a:t>IDEO: </a:t>
            </a:r>
            <a:r>
              <a:rPr lang="en-GB" sz="2400" b="1" dirty="0">
                <a:solidFill>
                  <a:schemeClr val="accent1"/>
                </a:solidFill>
              </a:rPr>
              <a:t>“</a:t>
            </a:r>
            <a:r>
              <a:rPr lang="en-GB" sz="2400" dirty="0">
                <a:solidFill>
                  <a:schemeClr val="accent1"/>
                </a:solidFill>
              </a:rPr>
              <a:t>creates products, services and environments for companies pioneering new ways to provide value to their customers”</a:t>
            </a:r>
          </a:p>
          <a:p>
            <a:pPr lvl="1"/>
            <a:endParaRPr lang="en-GB" sz="1600" dirty="0"/>
          </a:p>
          <a:p>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23</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959947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Share Bad Design Examples </a:t>
            </a:r>
          </a:p>
          <a:p>
            <a:r>
              <a:rPr lang="en-US" dirty="0" smtClean="0"/>
              <a:t>Resources</a:t>
            </a:r>
          </a:p>
          <a:p>
            <a:pPr lvl="1"/>
            <a:r>
              <a:rPr lang="en-US" dirty="0" smtClean="0"/>
              <a:t>Donald Norman </a:t>
            </a:r>
          </a:p>
          <a:p>
            <a:pPr lvl="1"/>
            <a:r>
              <a:rPr lang="en-US" dirty="0" smtClean="0"/>
              <a:t>User Experience Goals	</a:t>
            </a:r>
          </a:p>
          <a:p>
            <a:r>
              <a:rPr lang="en-US" dirty="0" smtClean="0"/>
              <a:t>Resources</a:t>
            </a:r>
          </a:p>
          <a:p>
            <a:pPr lvl="1"/>
            <a:r>
              <a:rPr lang="en-US" dirty="0" smtClean="0"/>
              <a:t>Beginners Guide to ID</a:t>
            </a:r>
          </a:p>
          <a:p>
            <a:r>
              <a:rPr lang="en-US" dirty="0" smtClean="0"/>
              <a:t>Lecture 3-UCD resume @ p16</a:t>
            </a:r>
          </a:p>
          <a:p>
            <a:r>
              <a:rPr lang="en-US" dirty="0" smtClean="0"/>
              <a:t>Lecture ID resume @ p25</a:t>
            </a:r>
          </a:p>
          <a:p>
            <a:r>
              <a:rPr lang="en-US" dirty="0" smtClean="0"/>
              <a:t>Assignment Reminders </a:t>
            </a:r>
          </a:p>
          <a:p>
            <a:pPr lvl="1"/>
            <a:r>
              <a:rPr lang="en-US" dirty="0" err="1" smtClean="0"/>
              <a:t>InClass</a:t>
            </a:r>
            <a:r>
              <a:rPr lang="en-US" dirty="0" smtClean="0"/>
              <a:t> </a:t>
            </a:r>
            <a:r>
              <a:rPr lang="en-US" dirty="0" err="1" smtClean="0"/>
              <a:t>PartB</a:t>
            </a:r>
            <a:r>
              <a:rPr lang="en-US" dirty="0" smtClean="0"/>
              <a:t> </a:t>
            </a:r>
          </a:p>
          <a:p>
            <a:pPr lvl="1"/>
            <a:r>
              <a:rPr lang="en-US" dirty="0" smtClean="0"/>
              <a:t>Reading The Psychopathology of Everyday Things</a:t>
            </a:r>
          </a:p>
          <a:p>
            <a:r>
              <a:rPr lang="en-US" dirty="0" smtClean="0"/>
              <a:t>Review Good Design Principles</a:t>
            </a:r>
            <a:endParaRPr lang="en-US"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24</a:t>
            </a:fld>
            <a:endParaRPr lang="en-GB"/>
          </a:p>
        </p:txBody>
      </p:sp>
    </p:spTree>
    <p:extLst>
      <p:ext uri="{BB962C8B-B14F-4D97-AF65-F5344CB8AC3E}">
        <p14:creationId xmlns:p14="http://schemas.microsoft.com/office/powerpoint/2010/main" val="4170076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Share Bad Design Examples </a:t>
            </a:r>
          </a:p>
          <a:p>
            <a:pPr lvl="1"/>
            <a:r>
              <a:rPr lang="en-US" dirty="0" smtClean="0"/>
              <a:t>Mistakes… </a:t>
            </a:r>
            <a:r>
              <a:rPr lang="en-US" dirty="0" smtClean="0">
                <a:hlinkClick r:id="rId2"/>
              </a:rPr>
              <a:t>What to Avoid</a:t>
            </a:r>
            <a:r>
              <a:rPr lang="en-US" dirty="0" smtClean="0"/>
              <a:t> </a:t>
            </a:r>
            <a:r>
              <a:rPr lang="en-US" dirty="0" smtClean="0">
                <a:hlinkClick r:id="rId3"/>
              </a:rPr>
              <a:t>Ten Mistakes to Avoid</a:t>
            </a:r>
            <a:endParaRPr lang="en-US" dirty="0" smtClean="0"/>
          </a:p>
          <a:p>
            <a:r>
              <a:rPr lang="en-US" dirty="0" smtClean="0"/>
              <a:t>Resources</a:t>
            </a:r>
          </a:p>
          <a:p>
            <a:pPr lvl="1"/>
            <a:r>
              <a:rPr lang="en-US" dirty="0" smtClean="0"/>
              <a:t>Donald Norman</a:t>
            </a:r>
          </a:p>
          <a:p>
            <a:pPr lvl="1"/>
            <a:r>
              <a:rPr lang="en-US" dirty="0" smtClean="0"/>
              <a:t>User Experience Goals	</a:t>
            </a:r>
          </a:p>
          <a:p>
            <a:r>
              <a:rPr lang="en-US" dirty="0" smtClean="0"/>
              <a:t>Resources</a:t>
            </a:r>
          </a:p>
          <a:p>
            <a:pPr lvl="1"/>
            <a:r>
              <a:rPr lang="en-US" dirty="0" smtClean="0"/>
              <a:t>Beginners Guide to ID</a:t>
            </a:r>
          </a:p>
          <a:p>
            <a:r>
              <a:rPr lang="en-US" dirty="0" smtClean="0"/>
              <a:t>Lecture 3-UCD resume @ p16</a:t>
            </a:r>
          </a:p>
          <a:p>
            <a:r>
              <a:rPr lang="en-US" dirty="0" smtClean="0"/>
              <a:t>Lecture ID resume @ p25</a:t>
            </a:r>
          </a:p>
          <a:p>
            <a:r>
              <a:rPr lang="en-US" dirty="0" smtClean="0"/>
              <a:t>Assignment Reminders </a:t>
            </a:r>
          </a:p>
          <a:p>
            <a:pPr lvl="1"/>
            <a:r>
              <a:rPr lang="en-US" dirty="0" err="1" smtClean="0"/>
              <a:t>InClass</a:t>
            </a:r>
            <a:r>
              <a:rPr lang="en-US" dirty="0" smtClean="0"/>
              <a:t> </a:t>
            </a:r>
            <a:r>
              <a:rPr lang="en-US" dirty="0" err="1" smtClean="0"/>
              <a:t>PartB</a:t>
            </a:r>
            <a:r>
              <a:rPr lang="en-US" dirty="0" smtClean="0"/>
              <a:t> </a:t>
            </a:r>
          </a:p>
          <a:p>
            <a:pPr lvl="1"/>
            <a:r>
              <a:rPr lang="en-US" dirty="0" smtClean="0"/>
              <a:t>Reading The Psychopathology of Everyday Things</a:t>
            </a:r>
          </a:p>
          <a:p>
            <a:r>
              <a:rPr lang="en-US" dirty="0" smtClean="0"/>
              <a:t>Review Good Design Principles</a:t>
            </a:r>
            <a:endParaRPr lang="en-US"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25</a:t>
            </a:fld>
            <a:endParaRPr lang="en-GB"/>
          </a:p>
        </p:txBody>
      </p:sp>
    </p:spTree>
    <p:extLst>
      <p:ext uri="{BB962C8B-B14F-4D97-AF65-F5344CB8AC3E}">
        <p14:creationId xmlns:p14="http://schemas.microsoft.com/office/powerpoint/2010/main" val="3822275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Share Bad Design Examples </a:t>
            </a:r>
          </a:p>
          <a:p>
            <a:pPr lvl="1"/>
            <a:r>
              <a:rPr lang="en-US" dirty="0" smtClean="0"/>
              <a:t>Mistakes… </a:t>
            </a:r>
            <a:r>
              <a:rPr lang="en-US" dirty="0" smtClean="0">
                <a:hlinkClick r:id="rId2"/>
              </a:rPr>
              <a:t>What to Avoid</a:t>
            </a:r>
            <a:r>
              <a:rPr lang="en-US" dirty="0" smtClean="0"/>
              <a:t> </a:t>
            </a:r>
            <a:r>
              <a:rPr lang="en-US" dirty="0" smtClean="0">
                <a:hlinkClick r:id="rId3"/>
              </a:rPr>
              <a:t>Ten Mistakes to Avoid</a:t>
            </a:r>
            <a:endParaRPr lang="en-US" dirty="0" smtClean="0"/>
          </a:p>
          <a:p>
            <a:r>
              <a:rPr lang="en-US" dirty="0" smtClean="0"/>
              <a:t>Resources</a:t>
            </a:r>
          </a:p>
          <a:p>
            <a:pPr lvl="1"/>
            <a:r>
              <a:rPr lang="en-US" dirty="0" smtClean="0"/>
              <a:t>Donald Norman </a:t>
            </a:r>
            <a:r>
              <a:rPr lang="en-US" dirty="0"/>
              <a:t>resume </a:t>
            </a:r>
            <a:r>
              <a:rPr lang="en-US" dirty="0" smtClean="0"/>
              <a:t>@ 6:20</a:t>
            </a:r>
          </a:p>
          <a:p>
            <a:pPr lvl="2"/>
            <a:r>
              <a:rPr lang="en-US" dirty="0" smtClean="0"/>
              <a:t>3 emotional cues in well designed products </a:t>
            </a:r>
          </a:p>
          <a:p>
            <a:pPr marL="914400" lvl="2" indent="0">
              <a:buNone/>
            </a:pPr>
            <a:r>
              <a:rPr lang="en-US" dirty="0"/>
              <a:t>	</a:t>
            </a:r>
            <a:r>
              <a:rPr lang="en-US" b="1" dirty="0" smtClean="0"/>
              <a:t>Visceral, Behavioral &amp; Reflective</a:t>
            </a:r>
          </a:p>
          <a:p>
            <a:pPr lvl="1"/>
            <a:r>
              <a:rPr lang="en-US" dirty="0" smtClean="0"/>
              <a:t>User Experience Goals	</a:t>
            </a:r>
          </a:p>
          <a:p>
            <a:r>
              <a:rPr lang="en-US" dirty="0" smtClean="0"/>
              <a:t>Resources</a:t>
            </a:r>
          </a:p>
          <a:p>
            <a:pPr lvl="1"/>
            <a:r>
              <a:rPr lang="en-US" dirty="0" smtClean="0"/>
              <a:t>Beginners Guide to ID</a:t>
            </a:r>
          </a:p>
          <a:p>
            <a:r>
              <a:rPr lang="en-US" dirty="0" smtClean="0"/>
              <a:t>Lecture 3-UCD resume @ p16</a:t>
            </a:r>
          </a:p>
          <a:p>
            <a:r>
              <a:rPr lang="en-US" dirty="0" smtClean="0"/>
              <a:t>Lecture ID resume @ p25</a:t>
            </a:r>
          </a:p>
          <a:p>
            <a:r>
              <a:rPr lang="en-US" dirty="0" smtClean="0"/>
              <a:t>Assignment Reminders </a:t>
            </a:r>
          </a:p>
          <a:p>
            <a:pPr lvl="1"/>
            <a:r>
              <a:rPr lang="en-US" dirty="0" err="1" smtClean="0"/>
              <a:t>InClass</a:t>
            </a:r>
            <a:r>
              <a:rPr lang="en-US" dirty="0" smtClean="0"/>
              <a:t> </a:t>
            </a:r>
            <a:r>
              <a:rPr lang="en-US" dirty="0" err="1" smtClean="0"/>
              <a:t>PartB</a:t>
            </a:r>
            <a:r>
              <a:rPr lang="en-US" dirty="0" smtClean="0"/>
              <a:t> </a:t>
            </a:r>
          </a:p>
          <a:p>
            <a:pPr lvl="1"/>
            <a:r>
              <a:rPr lang="en-US" dirty="0" smtClean="0"/>
              <a:t>Reading The Psychopathology of Everyday Things</a:t>
            </a:r>
          </a:p>
          <a:p>
            <a:r>
              <a:rPr lang="en-US" dirty="0" smtClean="0"/>
              <a:t>Review Good Design Principles</a:t>
            </a:r>
            <a:endParaRPr lang="en-US"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26</a:t>
            </a:fld>
            <a:endParaRPr lang="en-GB"/>
          </a:p>
        </p:txBody>
      </p:sp>
    </p:spTree>
    <p:extLst>
      <p:ext uri="{BB962C8B-B14F-4D97-AF65-F5344CB8AC3E}">
        <p14:creationId xmlns:p14="http://schemas.microsoft.com/office/powerpoint/2010/main" val="1201296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3568" y="404664"/>
            <a:ext cx="7772400" cy="1143000"/>
          </a:xfrm>
        </p:spPr>
        <p:txBody>
          <a:bodyPr>
            <a:normAutofit fontScale="90000"/>
          </a:bodyPr>
          <a:lstStyle/>
          <a:p>
            <a:r>
              <a:rPr lang="en-GB" sz="3600" dirty="0"/>
              <a:t>What do professionals do in the ID business?</a:t>
            </a:r>
          </a:p>
        </p:txBody>
      </p:sp>
      <p:sp>
        <p:nvSpPr>
          <p:cNvPr id="51203" name="Rectangle 3"/>
          <p:cNvSpPr>
            <a:spLocks noGrp="1" noChangeArrowheads="1"/>
          </p:cNvSpPr>
          <p:nvPr>
            <p:ph type="body" idx="1"/>
          </p:nvPr>
        </p:nvSpPr>
        <p:spPr>
          <a:xfrm>
            <a:off x="683568" y="1844824"/>
            <a:ext cx="7772400" cy="4038600"/>
          </a:xfrm>
        </p:spPr>
        <p:txBody>
          <a:bodyPr/>
          <a:lstStyle/>
          <a:p>
            <a:pPr>
              <a:lnSpc>
                <a:spcPct val="90000"/>
              </a:lnSpc>
            </a:pPr>
            <a:r>
              <a:rPr lang="en-US" sz="1800" b="1" dirty="0">
                <a:solidFill>
                  <a:srgbClr val="7030A0"/>
                </a:solidFill>
              </a:rPr>
              <a:t>interaction designers</a:t>
            </a:r>
            <a:r>
              <a:rPr lang="en-US" sz="1800" dirty="0"/>
              <a:t> </a:t>
            </a:r>
            <a:r>
              <a:rPr lang="en-US" sz="1800" dirty="0">
                <a:solidFill>
                  <a:schemeClr val="accent1"/>
                </a:solidFill>
              </a:rPr>
              <a:t>- people involved in the design of all the interactive aspects of a product</a:t>
            </a:r>
            <a:r>
              <a:rPr lang="en-US" sz="1800" dirty="0">
                <a:solidFill>
                  <a:srgbClr val="7030A0"/>
                </a:solidFill>
              </a:rPr>
              <a:t/>
            </a:r>
            <a:br>
              <a:rPr lang="en-US" sz="1800" dirty="0">
                <a:solidFill>
                  <a:srgbClr val="7030A0"/>
                </a:solidFill>
              </a:rPr>
            </a:br>
            <a:endParaRPr lang="en-US" sz="1800" dirty="0">
              <a:solidFill>
                <a:srgbClr val="7030A0"/>
              </a:solidFill>
            </a:endParaRPr>
          </a:p>
          <a:p>
            <a:pPr>
              <a:lnSpc>
                <a:spcPct val="90000"/>
              </a:lnSpc>
            </a:pPr>
            <a:r>
              <a:rPr lang="en-US" sz="1800" b="1" dirty="0">
                <a:solidFill>
                  <a:srgbClr val="7030A0"/>
                </a:solidFill>
              </a:rPr>
              <a:t>usability engineers</a:t>
            </a:r>
            <a:r>
              <a:rPr lang="en-US" sz="1800" dirty="0">
                <a:solidFill>
                  <a:srgbClr val="7030A0"/>
                </a:solidFill>
              </a:rPr>
              <a:t> </a:t>
            </a:r>
            <a:r>
              <a:rPr lang="en-US" sz="1800" dirty="0">
                <a:solidFill>
                  <a:schemeClr val="accent1"/>
                </a:solidFill>
              </a:rPr>
              <a:t>- people who focus on evaluating products, using usability methods and principles</a:t>
            </a:r>
            <a:r>
              <a:rPr lang="en-US" sz="1800" dirty="0"/>
              <a:t/>
            </a:r>
            <a:br>
              <a:rPr lang="en-US" sz="1800" dirty="0"/>
            </a:br>
            <a:endParaRPr lang="en-US" sz="1800" dirty="0"/>
          </a:p>
          <a:p>
            <a:pPr>
              <a:lnSpc>
                <a:spcPct val="90000"/>
              </a:lnSpc>
            </a:pPr>
            <a:r>
              <a:rPr lang="en-US" sz="1800" b="1" dirty="0">
                <a:solidFill>
                  <a:srgbClr val="7030A0"/>
                </a:solidFill>
              </a:rPr>
              <a:t>web designers</a:t>
            </a:r>
            <a:r>
              <a:rPr lang="en-US" sz="1800" dirty="0">
                <a:solidFill>
                  <a:srgbClr val="7030A0"/>
                </a:solidFill>
              </a:rPr>
              <a:t> </a:t>
            </a:r>
            <a:r>
              <a:rPr lang="en-US" sz="1800" dirty="0">
                <a:solidFill>
                  <a:schemeClr val="accent1"/>
                </a:solidFill>
              </a:rPr>
              <a:t>- people who develop and create the visual design of websites, such as layouts</a:t>
            </a:r>
            <a:r>
              <a:rPr lang="en-US" sz="1800" dirty="0"/>
              <a:t/>
            </a:r>
            <a:br>
              <a:rPr lang="en-US" sz="1800" dirty="0"/>
            </a:br>
            <a:endParaRPr lang="en-US" sz="1800" dirty="0"/>
          </a:p>
          <a:p>
            <a:pPr>
              <a:lnSpc>
                <a:spcPct val="90000"/>
              </a:lnSpc>
            </a:pPr>
            <a:r>
              <a:rPr lang="en-US" sz="1800" b="1" dirty="0">
                <a:solidFill>
                  <a:srgbClr val="7030A0"/>
                </a:solidFill>
              </a:rPr>
              <a:t>information architects</a:t>
            </a:r>
            <a:r>
              <a:rPr lang="en-US" sz="1800" dirty="0">
                <a:solidFill>
                  <a:srgbClr val="7030A0"/>
                </a:solidFill>
              </a:rPr>
              <a:t> </a:t>
            </a:r>
            <a:r>
              <a:rPr lang="en-US" sz="1800" dirty="0">
                <a:solidFill>
                  <a:schemeClr val="accent1"/>
                </a:solidFill>
              </a:rPr>
              <a:t>- people who come up with ideas of how to plan and structure interactive products</a:t>
            </a:r>
            <a:r>
              <a:rPr lang="en-US" sz="1800" dirty="0"/>
              <a:t/>
            </a:r>
            <a:br>
              <a:rPr lang="en-US" sz="1800" dirty="0"/>
            </a:br>
            <a:endParaRPr lang="en-US" sz="1800" dirty="0"/>
          </a:p>
          <a:p>
            <a:pPr>
              <a:lnSpc>
                <a:spcPct val="90000"/>
              </a:lnSpc>
            </a:pPr>
            <a:r>
              <a:rPr lang="en-US" sz="1800" b="1" dirty="0">
                <a:solidFill>
                  <a:srgbClr val="7030A0"/>
                </a:solidFill>
              </a:rPr>
              <a:t>user experience designers (UX)</a:t>
            </a:r>
            <a:r>
              <a:rPr lang="en-US" sz="1800" dirty="0">
                <a:solidFill>
                  <a:srgbClr val="7030A0"/>
                </a:solidFill>
              </a:rPr>
              <a:t> </a:t>
            </a:r>
            <a:r>
              <a:rPr lang="en-US" sz="1800" dirty="0">
                <a:solidFill>
                  <a:schemeClr val="accent1"/>
                </a:solidFill>
              </a:rPr>
              <a:t>- people who do all the above but who may also carry out field studies to inform the design of products</a:t>
            </a:r>
            <a:endParaRPr lang="en-GB" sz="18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27</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565903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a:t>The User Experience</a:t>
            </a:r>
          </a:p>
        </p:txBody>
      </p:sp>
      <p:sp>
        <p:nvSpPr>
          <p:cNvPr id="53251" name="Rectangle 3"/>
          <p:cNvSpPr>
            <a:spLocks noGrp="1" noChangeArrowheads="1"/>
          </p:cNvSpPr>
          <p:nvPr>
            <p:ph type="body" idx="1"/>
          </p:nvPr>
        </p:nvSpPr>
        <p:spPr>
          <a:xfrm>
            <a:off x="467544" y="1556792"/>
            <a:ext cx="8229600" cy="4785395"/>
          </a:xfrm>
        </p:spPr>
        <p:txBody>
          <a:bodyPr>
            <a:normAutofit/>
          </a:bodyPr>
          <a:lstStyle/>
          <a:p>
            <a:r>
              <a:rPr lang="en-GB" sz="2800" dirty="0">
                <a:solidFill>
                  <a:srgbClr val="7030A0"/>
                </a:solidFill>
              </a:rPr>
              <a:t>How a product behaves and is used by people in the real world</a:t>
            </a:r>
          </a:p>
          <a:p>
            <a:pPr lvl="1"/>
            <a:r>
              <a:rPr lang="en-GB" sz="2000" dirty="0">
                <a:solidFill>
                  <a:schemeClr val="accent1"/>
                </a:solidFill>
              </a:rPr>
              <a:t>the way people feel about it and their pleasure and satisfaction when using it, looking at it, holding it, and opening or closing it</a:t>
            </a:r>
          </a:p>
          <a:p>
            <a:pPr lvl="1"/>
            <a:r>
              <a:rPr lang="en-GB" sz="2000" dirty="0">
                <a:solidFill>
                  <a:schemeClr val="accent1"/>
                </a:solidFill>
              </a:rPr>
              <a:t>“every product that is used by someone has a user experience: newspapers, ketchup bottles, reclining armchairs, cardigan sweaters.” (Garrett, 2010)</a:t>
            </a:r>
          </a:p>
          <a:p>
            <a:pPr lvl="1"/>
            <a:r>
              <a:rPr lang="en-GB" sz="2000" dirty="0">
                <a:solidFill>
                  <a:schemeClr val="accent1"/>
                </a:solidFill>
              </a:rPr>
              <a:t>“all aspects of the end-user's interaction with the company, its services, and its products. (Nielsen and Norman, 2014)</a:t>
            </a:r>
          </a:p>
          <a:p>
            <a:endParaRPr lang="en-GB" sz="1200" dirty="0">
              <a:solidFill>
                <a:schemeClr val="accent6">
                  <a:lumMod val="75000"/>
                </a:schemeClr>
              </a:solidFill>
            </a:endParaRPr>
          </a:p>
          <a:p>
            <a:r>
              <a:rPr lang="en-GB" sz="2800" dirty="0">
                <a:solidFill>
                  <a:srgbClr val="7030A0"/>
                </a:solidFill>
              </a:rPr>
              <a:t>Cannot design a user experience, only design </a:t>
            </a:r>
            <a:r>
              <a:rPr lang="en-GB" sz="2800" i="1" dirty="0">
                <a:solidFill>
                  <a:srgbClr val="7030A0"/>
                </a:solidFill>
              </a:rPr>
              <a:t>for</a:t>
            </a:r>
            <a:r>
              <a:rPr lang="en-GB" sz="2800" dirty="0">
                <a:solidFill>
                  <a:srgbClr val="7030A0"/>
                </a:solidFill>
              </a:rPr>
              <a:t> a user experience</a:t>
            </a:r>
          </a:p>
        </p:txBody>
      </p:sp>
      <p:sp>
        <p:nvSpPr>
          <p:cNvPr id="2" name="Slide Number Placeholder 1"/>
          <p:cNvSpPr>
            <a:spLocks noGrp="1"/>
          </p:cNvSpPr>
          <p:nvPr>
            <p:ph type="sldNum" sz="quarter" idx="12"/>
          </p:nvPr>
        </p:nvSpPr>
        <p:spPr/>
        <p:txBody>
          <a:bodyPr/>
          <a:lstStyle/>
          <a:p>
            <a:fld id="{A7EA2D8D-44E5-43C4-BBA1-AE3E32EF0894}" type="slidenum">
              <a:rPr lang="en-GB" smtClean="0"/>
              <a:t>28</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527469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67544" y="692696"/>
            <a:ext cx="8229600" cy="1143000"/>
          </a:xfrm>
        </p:spPr>
        <p:txBody>
          <a:bodyPr>
            <a:normAutofit fontScale="90000"/>
          </a:bodyPr>
          <a:lstStyle/>
          <a:p>
            <a:r>
              <a:rPr lang="en-GB" dirty="0"/>
              <a:t>Why was the iPod user experience such a success?</a:t>
            </a:r>
          </a:p>
        </p:txBody>
      </p:sp>
      <p:sp>
        <p:nvSpPr>
          <p:cNvPr id="55299" name="Content Placeholder 3"/>
          <p:cNvSpPr>
            <a:spLocks noGrp="1"/>
          </p:cNvSpPr>
          <p:nvPr>
            <p:ph idx="1"/>
          </p:nvPr>
        </p:nvSpPr>
        <p:spPr>
          <a:xfrm>
            <a:off x="4788024" y="1916832"/>
            <a:ext cx="3960440" cy="4065315"/>
          </a:xfrm>
        </p:spPr>
        <p:txBody>
          <a:bodyPr>
            <a:normAutofit fontScale="92500" lnSpcReduction="10000"/>
          </a:bodyPr>
          <a:lstStyle/>
          <a:p>
            <a:pPr marL="0" indent="0">
              <a:buNone/>
            </a:pPr>
            <a:endParaRPr lang="en-GB" sz="2800" dirty="0">
              <a:solidFill>
                <a:srgbClr val="7030A0"/>
              </a:solidFill>
            </a:endParaRPr>
          </a:p>
          <a:p>
            <a:r>
              <a:rPr lang="en-GB" sz="2800" dirty="0">
                <a:solidFill>
                  <a:srgbClr val="7030A0"/>
                </a:solidFill>
              </a:rPr>
              <a:t>Quality user experience from the start</a:t>
            </a:r>
          </a:p>
          <a:p>
            <a:endParaRPr lang="en-GB" sz="2800" dirty="0">
              <a:solidFill>
                <a:srgbClr val="7030A0"/>
              </a:solidFill>
            </a:endParaRPr>
          </a:p>
          <a:p>
            <a:r>
              <a:rPr lang="en-GB" sz="2800" dirty="0">
                <a:solidFill>
                  <a:srgbClr val="7030A0"/>
                </a:solidFill>
              </a:rPr>
              <a:t>Simple, elegant, distinct brand, pleasurable, must have fashion item, catchy names, cool, etc.</a:t>
            </a: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80928"/>
            <a:ext cx="394335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29</a:t>
            </a:fld>
            <a:endParaRPr lang="en-GB"/>
          </a:p>
        </p:txBody>
      </p:sp>
      <p:sp>
        <p:nvSpPr>
          <p:cNvPr id="3" name="Footer Placeholder 2"/>
          <p:cNvSpPr>
            <a:spLocks noGrp="1"/>
          </p:cNvSpPr>
          <p:nvPr>
            <p:ph type="ftr" sz="quarter" idx="11"/>
          </p:nvPr>
        </p:nvSpPr>
        <p:spPr/>
        <p:txBody>
          <a:bodyPr/>
          <a:lstStyle/>
          <a:p>
            <a:r>
              <a:rPr lang="en-GB"/>
              <a:t>www.id-book.com</a:t>
            </a: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97" y="5373216"/>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54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304800"/>
            <a:ext cx="8610600" cy="1219200"/>
          </a:xfrm>
        </p:spPr>
        <p:txBody>
          <a:bodyPr/>
          <a:lstStyle/>
          <a:p>
            <a:r>
              <a:rPr lang="en-GB" dirty="0"/>
              <a:t>Bad designs</a:t>
            </a:r>
          </a:p>
        </p:txBody>
      </p:sp>
      <p:sp>
        <p:nvSpPr>
          <p:cNvPr id="18435" name="Rectangle 3"/>
          <p:cNvSpPr>
            <a:spLocks noGrp="1" noChangeArrowheads="1"/>
          </p:cNvSpPr>
          <p:nvPr>
            <p:ph type="body" idx="1"/>
          </p:nvPr>
        </p:nvSpPr>
        <p:spPr>
          <a:xfrm>
            <a:off x="685800" y="1447800"/>
            <a:ext cx="7772400" cy="4114800"/>
          </a:xfrm>
        </p:spPr>
        <p:txBody>
          <a:bodyPr>
            <a:normAutofit lnSpcReduction="10000"/>
          </a:bodyPr>
          <a:lstStyle/>
          <a:p>
            <a:pPr marL="457200" lvl="1" indent="0">
              <a:lnSpc>
                <a:spcPct val="90000"/>
              </a:lnSpc>
              <a:buNone/>
            </a:pPr>
            <a:r>
              <a:rPr lang="en-GB" sz="2000" dirty="0"/>
              <a:t>Elevator controls and labels on the bottom row all look the same, so it is easy to push a label by mistake instead of a control button</a:t>
            </a:r>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marL="457200" lvl="1" indent="0">
              <a:lnSpc>
                <a:spcPct val="90000"/>
              </a:lnSpc>
              <a:buNone/>
            </a:pPr>
            <a:r>
              <a:rPr lang="en-GB" sz="2000" dirty="0"/>
              <a:t>People do not make same mistake for the labels and buttons on the top row. Why not?</a:t>
            </a: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771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2710939"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a:latin typeface="Liberation Sans" panose="020B0604020202020204" pitchFamily="34" charset="0"/>
                <a:ea typeface="Liberation Sans" panose="020B0604020202020204" pitchFamily="34" charset="0"/>
                <a:cs typeface="Liberation Sans" panose="020B0604020202020204" pitchFamily="34" charset="0"/>
              </a:rPr>
              <a:t>www.baddesigns.com</a:t>
            </a:r>
          </a:p>
        </p:txBody>
      </p:sp>
      <p:sp>
        <p:nvSpPr>
          <p:cNvPr id="2" name="Slide Number Placeholder 1"/>
          <p:cNvSpPr>
            <a:spLocks noGrp="1"/>
          </p:cNvSpPr>
          <p:nvPr>
            <p:ph type="sldNum" sz="quarter" idx="12"/>
          </p:nvPr>
        </p:nvSpPr>
        <p:spPr/>
        <p:txBody>
          <a:bodyPr/>
          <a:lstStyle/>
          <a:p>
            <a:fld id="{A7EA2D8D-44E5-43C4-BBA1-AE3E32EF0894}" type="slidenum">
              <a:rPr lang="en-GB" smtClean="0"/>
              <a:pPr/>
              <a:t>3</a:t>
            </a:fld>
            <a:endParaRPr lang="en-GB" dirty="0"/>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987757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1520" y="548680"/>
            <a:ext cx="8458200" cy="1143000"/>
          </a:xfrm>
        </p:spPr>
        <p:txBody>
          <a:bodyPr>
            <a:normAutofit fontScale="90000"/>
          </a:bodyPr>
          <a:lstStyle/>
          <a:p>
            <a:r>
              <a:rPr lang="en-GB" dirty="0"/>
              <a:t>What is involved in the process of interaction design </a:t>
            </a:r>
          </a:p>
        </p:txBody>
      </p:sp>
      <p:sp>
        <p:nvSpPr>
          <p:cNvPr id="57347" name="Rectangle 3"/>
          <p:cNvSpPr>
            <a:spLocks noGrp="1" noChangeArrowheads="1"/>
          </p:cNvSpPr>
          <p:nvPr>
            <p:ph type="body" idx="1"/>
          </p:nvPr>
        </p:nvSpPr>
        <p:spPr>
          <a:xfrm>
            <a:off x="571500" y="1981200"/>
            <a:ext cx="8001000" cy="4114800"/>
          </a:xfrm>
        </p:spPr>
        <p:txBody>
          <a:bodyPr>
            <a:normAutofit fontScale="92500" lnSpcReduction="10000"/>
          </a:bodyPr>
          <a:lstStyle/>
          <a:p>
            <a:pPr lvl="1">
              <a:buFontTx/>
              <a:buNone/>
            </a:pPr>
            <a:endParaRPr lang="en-GB" sz="2000" dirty="0"/>
          </a:p>
          <a:p>
            <a:r>
              <a:rPr lang="en-GB" dirty="0">
                <a:solidFill>
                  <a:srgbClr val="7030A0"/>
                </a:solidFill>
              </a:rPr>
              <a:t>Establishing requirements</a:t>
            </a:r>
          </a:p>
          <a:p>
            <a:endParaRPr lang="en-GB" dirty="0">
              <a:solidFill>
                <a:srgbClr val="7030A0"/>
              </a:solidFill>
            </a:endParaRPr>
          </a:p>
          <a:p>
            <a:r>
              <a:rPr lang="en-GB" dirty="0">
                <a:solidFill>
                  <a:srgbClr val="7030A0"/>
                </a:solidFill>
              </a:rPr>
              <a:t>Developing alternatives</a:t>
            </a:r>
          </a:p>
          <a:p>
            <a:endParaRPr lang="en-GB" dirty="0">
              <a:solidFill>
                <a:srgbClr val="7030A0"/>
              </a:solidFill>
            </a:endParaRPr>
          </a:p>
          <a:p>
            <a:r>
              <a:rPr lang="en-GB" dirty="0">
                <a:solidFill>
                  <a:srgbClr val="7030A0"/>
                </a:solidFill>
              </a:rPr>
              <a:t>Prototyping</a:t>
            </a:r>
          </a:p>
          <a:p>
            <a:endParaRPr lang="en-GB" dirty="0">
              <a:solidFill>
                <a:srgbClr val="7030A0"/>
              </a:solidFill>
            </a:endParaRPr>
          </a:p>
          <a:p>
            <a:r>
              <a:rPr lang="en-GB" dirty="0">
                <a:solidFill>
                  <a:srgbClr val="7030A0"/>
                </a:solidFill>
              </a:rPr>
              <a:t>Evaluating</a:t>
            </a:r>
          </a:p>
          <a:p>
            <a:endParaRPr lang="en-GB" sz="800" b="1" dirty="0">
              <a:solidFill>
                <a:srgbClr val="00000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30</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045272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7544" y="476672"/>
            <a:ext cx="8229600" cy="1143000"/>
          </a:xfrm>
        </p:spPr>
        <p:txBody>
          <a:bodyPr>
            <a:normAutofit fontScale="90000"/>
          </a:bodyPr>
          <a:lstStyle/>
          <a:p>
            <a:r>
              <a:rPr lang="en-GB" dirty="0"/>
              <a:t>Core characteristics of interaction design</a:t>
            </a:r>
          </a:p>
        </p:txBody>
      </p:sp>
      <p:sp>
        <p:nvSpPr>
          <p:cNvPr id="59395" name="Rectangle 3"/>
          <p:cNvSpPr>
            <a:spLocks noGrp="1" noChangeArrowheads="1"/>
          </p:cNvSpPr>
          <p:nvPr>
            <p:ph type="body" idx="1"/>
          </p:nvPr>
        </p:nvSpPr>
        <p:spPr>
          <a:xfrm>
            <a:off x="539552" y="1916832"/>
            <a:ext cx="7772400" cy="4114800"/>
          </a:xfrm>
        </p:spPr>
        <p:txBody>
          <a:bodyPr>
            <a:noAutofit/>
          </a:bodyPr>
          <a:lstStyle/>
          <a:p>
            <a:r>
              <a:rPr lang="en-US" sz="2800" dirty="0">
                <a:solidFill>
                  <a:srgbClr val="7030A0"/>
                </a:solidFill>
              </a:rPr>
              <a:t>Users should be involved through the development of the project</a:t>
            </a:r>
          </a:p>
          <a:p>
            <a:endParaRPr lang="en-US" sz="2800" dirty="0">
              <a:solidFill>
                <a:srgbClr val="7030A0"/>
              </a:solidFill>
            </a:endParaRPr>
          </a:p>
          <a:p>
            <a:r>
              <a:rPr lang="en-US" sz="2800" dirty="0">
                <a:solidFill>
                  <a:srgbClr val="7030A0"/>
                </a:solidFill>
              </a:rPr>
              <a:t>Specific usability and user experience goals need to be identified, clearly documented and agreed at the beginning of the project</a:t>
            </a:r>
          </a:p>
          <a:p>
            <a:endParaRPr lang="en-US" sz="2800" dirty="0">
              <a:solidFill>
                <a:srgbClr val="7030A0"/>
              </a:solidFill>
            </a:endParaRPr>
          </a:p>
          <a:p>
            <a:r>
              <a:rPr lang="en-US" sz="2800" dirty="0">
                <a:solidFill>
                  <a:srgbClr val="7030A0"/>
                </a:solidFill>
              </a:rPr>
              <a:t>Iteration is needed through the core activities</a:t>
            </a:r>
            <a:endParaRPr lang="en-GB" sz="28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31</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766757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dirty="0"/>
              <a:t>Why go to this length?</a:t>
            </a:r>
          </a:p>
        </p:txBody>
      </p:sp>
      <p:sp>
        <p:nvSpPr>
          <p:cNvPr id="61443" name="Rectangle 3"/>
          <p:cNvSpPr>
            <a:spLocks noGrp="1" noChangeArrowheads="1"/>
          </p:cNvSpPr>
          <p:nvPr>
            <p:ph type="body" idx="1"/>
          </p:nvPr>
        </p:nvSpPr>
        <p:spPr/>
        <p:txBody>
          <a:bodyPr>
            <a:normAutofit lnSpcReduction="10000"/>
          </a:bodyPr>
          <a:lstStyle/>
          <a:p>
            <a:pPr>
              <a:lnSpc>
                <a:spcPct val="90000"/>
              </a:lnSpc>
            </a:pPr>
            <a:r>
              <a:rPr lang="en-GB" sz="2800" dirty="0">
                <a:solidFill>
                  <a:srgbClr val="7030A0"/>
                </a:solidFill>
              </a:rPr>
              <a:t>Help designers: </a:t>
            </a:r>
          </a:p>
          <a:p>
            <a:pPr lvl="1">
              <a:lnSpc>
                <a:spcPct val="90000"/>
              </a:lnSpc>
            </a:pPr>
            <a:endParaRPr lang="en-GB" sz="2400" dirty="0"/>
          </a:p>
          <a:p>
            <a:pPr lvl="1">
              <a:lnSpc>
                <a:spcPct val="90000"/>
              </a:lnSpc>
            </a:pPr>
            <a:r>
              <a:rPr lang="en-GB" sz="2400" dirty="0">
                <a:solidFill>
                  <a:schemeClr val="accent1"/>
                </a:solidFill>
              </a:rPr>
              <a:t>understand how to design interactive products that fit with what people want, need and may desire</a:t>
            </a:r>
          </a:p>
          <a:p>
            <a:pPr lvl="1">
              <a:lnSpc>
                <a:spcPct val="90000"/>
              </a:lnSpc>
            </a:pPr>
            <a:endParaRPr lang="en-GB" sz="800" dirty="0">
              <a:solidFill>
                <a:schemeClr val="accent1"/>
              </a:solidFill>
            </a:endParaRPr>
          </a:p>
          <a:p>
            <a:pPr lvl="1">
              <a:lnSpc>
                <a:spcPct val="90000"/>
              </a:lnSpc>
            </a:pPr>
            <a:r>
              <a:rPr lang="en-GB" sz="2400" dirty="0">
                <a:solidFill>
                  <a:schemeClr val="accent1"/>
                </a:solidFill>
              </a:rPr>
              <a:t>appreciate that one size does not fit all</a:t>
            </a:r>
          </a:p>
          <a:p>
            <a:pPr lvl="2">
              <a:lnSpc>
                <a:spcPct val="90000"/>
              </a:lnSpc>
              <a:buFontTx/>
              <a:buNone/>
            </a:pPr>
            <a:r>
              <a:rPr lang="en-GB" sz="2000" dirty="0">
                <a:solidFill>
                  <a:schemeClr val="accent1"/>
                </a:solidFill>
              </a:rPr>
              <a:t>e.g., teenagers are very different to grown-ups</a:t>
            </a:r>
          </a:p>
          <a:p>
            <a:pPr lvl="1">
              <a:lnSpc>
                <a:spcPct val="90000"/>
              </a:lnSpc>
            </a:pPr>
            <a:endParaRPr lang="en-GB" sz="900" dirty="0">
              <a:solidFill>
                <a:schemeClr val="accent1"/>
              </a:solidFill>
            </a:endParaRPr>
          </a:p>
          <a:p>
            <a:pPr lvl="1">
              <a:lnSpc>
                <a:spcPct val="90000"/>
              </a:lnSpc>
            </a:pPr>
            <a:r>
              <a:rPr lang="en-GB" sz="2400" dirty="0">
                <a:solidFill>
                  <a:schemeClr val="accent1"/>
                </a:solidFill>
              </a:rPr>
              <a:t>identify any incorrect assumptions they may have about particular user groups</a:t>
            </a:r>
          </a:p>
          <a:p>
            <a:pPr lvl="2">
              <a:lnSpc>
                <a:spcPct val="90000"/>
              </a:lnSpc>
              <a:buFontTx/>
              <a:buNone/>
            </a:pPr>
            <a:r>
              <a:rPr lang="en-GB" sz="2000" dirty="0">
                <a:solidFill>
                  <a:schemeClr val="accent1"/>
                </a:solidFill>
              </a:rPr>
              <a:t>e.g., not all old people want or need big fonts</a:t>
            </a:r>
          </a:p>
          <a:p>
            <a:pPr lvl="1">
              <a:lnSpc>
                <a:spcPct val="90000"/>
              </a:lnSpc>
            </a:pPr>
            <a:endParaRPr lang="en-GB" sz="900" dirty="0">
              <a:solidFill>
                <a:schemeClr val="accent1"/>
              </a:solidFill>
            </a:endParaRPr>
          </a:p>
          <a:p>
            <a:pPr lvl="1">
              <a:lnSpc>
                <a:spcPct val="90000"/>
              </a:lnSpc>
            </a:pPr>
            <a:r>
              <a:rPr lang="en-GB" sz="2400" dirty="0">
                <a:solidFill>
                  <a:schemeClr val="accent1"/>
                </a:solidFill>
              </a:rPr>
              <a:t>be aware of both people’s sensitivities and their capabilities</a:t>
            </a:r>
          </a:p>
          <a:p>
            <a:pPr lvl="1">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32</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528181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5536" y="404664"/>
            <a:ext cx="8229600" cy="1143000"/>
          </a:xfrm>
        </p:spPr>
        <p:txBody>
          <a:bodyPr>
            <a:normAutofit fontScale="90000"/>
          </a:bodyPr>
          <a:lstStyle/>
          <a:p>
            <a:r>
              <a:rPr lang="en-GB" dirty="0"/>
              <a:t>Are cultural differences important?</a:t>
            </a:r>
          </a:p>
        </p:txBody>
      </p:sp>
      <p:sp>
        <p:nvSpPr>
          <p:cNvPr id="63491" name="Rectangle 3"/>
          <p:cNvSpPr>
            <a:spLocks noGrp="1" noChangeArrowheads="1"/>
          </p:cNvSpPr>
          <p:nvPr>
            <p:ph type="body" idx="1"/>
          </p:nvPr>
        </p:nvSpPr>
        <p:spPr>
          <a:xfrm>
            <a:off x="467544" y="1772816"/>
            <a:ext cx="8229600" cy="4525963"/>
          </a:xfrm>
        </p:spPr>
        <p:txBody>
          <a:bodyPr/>
          <a:lstStyle/>
          <a:p>
            <a:r>
              <a:rPr lang="en-GB" sz="2800" dirty="0">
                <a:solidFill>
                  <a:srgbClr val="7030A0"/>
                </a:solidFill>
              </a:rPr>
              <a:t>5/21/2015 versus 21/5/2015?</a:t>
            </a:r>
          </a:p>
          <a:p>
            <a:pPr lvl="1"/>
            <a:r>
              <a:rPr lang="en-GB" sz="2400" dirty="0">
                <a:solidFill>
                  <a:schemeClr val="accent1"/>
                </a:solidFill>
              </a:rPr>
              <a:t>Which should be used for international services and online forms?</a:t>
            </a:r>
          </a:p>
          <a:p>
            <a:pPr lvl="1"/>
            <a:endParaRPr lang="en-GB" sz="2400" dirty="0"/>
          </a:p>
          <a:p>
            <a:r>
              <a:rPr lang="en-GB" sz="2800" dirty="0">
                <a:solidFill>
                  <a:srgbClr val="7030A0"/>
                </a:solidFill>
              </a:rPr>
              <a:t>Why is it that certain products, like the iPod, are universally accepted by people from all parts of the world whereas websites are reacted to differently by people from different cultures?</a:t>
            </a:r>
          </a:p>
        </p:txBody>
      </p:sp>
      <p:sp>
        <p:nvSpPr>
          <p:cNvPr id="2" name="Slide Number Placeholder 1"/>
          <p:cNvSpPr>
            <a:spLocks noGrp="1"/>
          </p:cNvSpPr>
          <p:nvPr>
            <p:ph type="sldNum" sz="quarter" idx="12"/>
          </p:nvPr>
        </p:nvSpPr>
        <p:spPr/>
        <p:txBody>
          <a:bodyPr/>
          <a:lstStyle/>
          <a:p>
            <a:fld id="{A7EA2D8D-44E5-43C4-BBA1-AE3E32EF0894}" type="slidenum">
              <a:rPr lang="en-GB" smtClean="0"/>
              <a:t>33</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780753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US" dirty="0"/>
              <a:t>Accessibility</a:t>
            </a:r>
          </a:p>
        </p:txBody>
      </p:sp>
      <p:sp>
        <p:nvSpPr>
          <p:cNvPr id="3" name="Content Placeholder 2"/>
          <p:cNvSpPr>
            <a:spLocks noGrp="1"/>
          </p:cNvSpPr>
          <p:nvPr>
            <p:ph idx="1"/>
          </p:nvPr>
        </p:nvSpPr>
        <p:spPr>
          <a:xfrm>
            <a:off x="467544" y="1916832"/>
            <a:ext cx="8229600" cy="4525963"/>
          </a:xfrm>
        </p:spPr>
        <p:txBody>
          <a:bodyPr/>
          <a:lstStyle/>
          <a:p>
            <a:r>
              <a:rPr lang="en-US" sz="2400" dirty="0">
                <a:solidFill>
                  <a:srgbClr val="7030A0"/>
                </a:solidFill>
              </a:rPr>
              <a:t>Degree to which a product is usable and accessible by as many people as possible</a:t>
            </a:r>
          </a:p>
          <a:p>
            <a:endParaRPr lang="en-US" sz="2400" dirty="0">
              <a:solidFill>
                <a:schemeClr val="accent6">
                  <a:lumMod val="75000"/>
                </a:schemeClr>
              </a:solidFill>
            </a:endParaRPr>
          </a:p>
          <a:p>
            <a:endParaRPr lang="en-US" sz="800" dirty="0">
              <a:solidFill>
                <a:schemeClr val="accent6">
                  <a:lumMod val="75000"/>
                </a:schemeClr>
              </a:solidFill>
            </a:endParaRPr>
          </a:p>
          <a:p>
            <a:r>
              <a:rPr lang="en-US" sz="2400" dirty="0">
                <a:solidFill>
                  <a:srgbClr val="7030A0"/>
                </a:solidFill>
              </a:rPr>
              <a:t>Focus on disability:</a:t>
            </a:r>
          </a:p>
          <a:p>
            <a:pPr marL="0" indent="0">
              <a:buNone/>
            </a:pPr>
            <a:endParaRPr lang="en-US" sz="800" dirty="0">
              <a:solidFill>
                <a:schemeClr val="accent6">
                  <a:lumMod val="75000"/>
                </a:schemeClr>
              </a:solidFill>
            </a:endParaRPr>
          </a:p>
          <a:p>
            <a:pPr lvl="1"/>
            <a:r>
              <a:rPr lang="en-US" sz="2400" dirty="0">
                <a:solidFill>
                  <a:schemeClr val="accent1"/>
                </a:solidFill>
              </a:rPr>
              <a:t>Have a mental or physical impairment</a:t>
            </a:r>
          </a:p>
          <a:p>
            <a:pPr lvl="1"/>
            <a:r>
              <a:rPr lang="en-US" sz="2400" dirty="0">
                <a:solidFill>
                  <a:schemeClr val="accent1"/>
                </a:solidFill>
              </a:rPr>
              <a:t>This has an adverse affect on their everyday lives</a:t>
            </a:r>
          </a:p>
          <a:p>
            <a:pPr lvl="1"/>
            <a:r>
              <a:rPr lang="en-US" sz="2400" dirty="0">
                <a:solidFill>
                  <a:schemeClr val="accent1"/>
                </a:solidFill>
              </a:rPr>
              <a:t>It is long term</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7EA2D8D-44E5-43C4-BBA1-AE3E32EF0894}" type="slidenum">
              <a:rPr lang="en-GB" smtClean="0"/>
              <a:t>34</a:t>
            </a:fld>
            <a:endParaRPr lang="en-GB"/>
          </a:p>
        </p:txBody>
      </p:sp>
      <p:sp>
        <p:nvSpPr>
          <p:cNvPr id="5" name="Footer Placeholder 4"/>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79450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body" idx="1"/>
          </p:nvPr>
        </p:nvSpPr>
        <p:spPr>
          <a:xfrm>
            <a:off x="381000" y="1752600"/>
            <a:ext cx="7772400" cy="4114800"/>
          </a:xfrm>
        </p:spPr>
        <p:txBody>
          <a:bodyPr>
            <a:normAutofit lnSpcReduction="10000"/>
          </a:bodyPr>
          <a:lstStyle/>
          <a:p>
            <a:r>
              <a:rPr lang="en-GB" sz="2400" dirty="0">
                <a:solidFill>
                  <a:srgbClr val="7030A0"/>
                </a:solidFill>
              </a:rPr>
              <a:t>Designed to be </a:t>
            </a:r>
            <a:br>
              <a:rPr lang="en-GB" sz="2400" dirty="0">
                <a:solidFill>
                  <a:srgbClr val="7030A0"/>
                </a:solidFill>
              </a:rPr>
            </a:br>
            <a:r>
              <a:rPr lang="en-GB" sz="2400" dirty="0">
                <a:solidFill>
                  <a:srgbClr val="7030A0"/>
                </a:solidFill>
              </a:rPr>
              <a:t>different for UK and US </a:t>
            </a:r>
            <a:br>
              <a:rPr lang="en-GB" sz="2400" dirty="0">
                <a:solidFill>
                  <a:srgbClr val="7030A0"/>
                </a:solidFill>
              </a:rPr>
            </a:br>
            <a:r>
              <a:rPr lang="en-GB" sz="2400" dirty="0">
                <a:solidFill>
                  <a:srgbClr val="7030A0"/>
                </a:solidFill>
              </a:rPr>
              <a:t>customers </a:t>
            </a:r>
          </a:p>
          <a:p>
            <a:endParaRPr lang="en-GB" sz="900" dirty="0">
              <a:solidFill>
                <a:srgbClr val="7030A0"/>
              </a:solidFill>
            </a:endParaRPr>
          </a:p>
          <a:p>
            <a:r>
              <a:rPr lang="en-GB" sz="2400" dirty="0">
                <a:solidFill>
                  <a:srgbClr val="7030A0"/>
                </a:solidFill>
              </a:rPr>
              <a:t>What are the differences </a:t>
            </a:r>
            <a:br>
              <a:rPr lang="en-GB" sz="2400" dirty="0">
                <a:solidFill>
                  <a:srgbClr val="7030A0"/>
                </a:solidFill>
              </a:rPr>
            </a:br>
            <a:r>
              <a:rPr lang="en-GB" sz="2400" dirty="0">
                <a:solidFill>
                  <a:srgbClr val="7030A0"/>
                </a:solidFill>
              </a:rPr>
              <a:t>and which is which? </a:t>
            </a:r>
          </a:p>
          <a:p>
            <a:endParaRPr lang="en-GB" sz="900" dirty="0">
              <a:solidFill>
                <a:srgbClr val="7030A0"/>
              </a:solidFill>
            </a:endParaRPr>
          </a:p>
          <a:p>
            <a:r>
              <a:rPr lang="en-GB" sz="2400" dirty="0">
                <a:solidFill>
                  <a:srgbClr val="7030A0"/>
                </a:solidFill>
              </a:rPr>
              <a:t>What should Anna’s </a:t>
            </a:r>
            <a:br>
              <a:rPr lang="en-GB" sz="2400" dirty="0">
                <a:solidFill>
                  <a:srgbClr val="7030A0"/>
                </a:solidFill>
              </a:rPr>
            </a:br>
            <a:r>
              <a:rPr lang="en-GB" sz="2400" dirty="0">
                <a:solidFill>
                  <a:srgbClr val="7030A0"/>
                </a:solidFill>
              </a:rPr>
              <a:t>appearance be like </a:t>
            </a:r>
            <a:br>
              <a:rPr lang="en-GB" sz="2400" dirty="0">
                <a:solidFill>
                  <a:srgbClr val="7030A0"/>
                </a:solidFill>
              </a:rPr>
            </a:br>
            <a:r>
              <a:rPr lang="en-GB" sz="2400" dirty="0">
                <a:solidFill>
                  <a:srgbClr val="7030A0"/>
                </a:solidFill>
              </a:rPr>
              <a:t>for other countries, </a:t>
            </a:r>
            <a:br>
              <a:rPr lang="en-GB" sz="2400" dirty="0">
                <a:solidFill>
                  <a:srgbClr val="7030A0"/>
                </a:solidFill>
              </a:rPr>
            </a:br>
            <a:r>
              <a:rPr lang="en-GB" sz="2400" dirty="0">
                <a:solidFill>
                  <a:srgbClr val="7030A0"/>
                </a:solidFill>
              </a:rPr>
              <a:t>like India, South Africa,</a:t>
            </a:r>
            <a:br>
              <a:rPr lang="en-GB" sz="2400" dirty="0">
                <a:solidFill>
                  <a:srgbClr val="7030A0"/>
                </a:solidFill>
              </a:rPr>
            </a:br>
            <a:r>
              <a:rPr lang="en-GB" sz="2400" dirty="0">
                <a:solidFill>
                  <a:srgbClr val="7030A0"/>
                </a:solidFill>
              </a:rPr>
              <a:t> or China?</a:t>
            </a:r>
            <a:endParaRPr lang="en-GB" dirty="0">
              <a:solidFill>
                <a:srgbClr val="7030A0"/>
              </a:solidFill>
            </a:endParaRPr>
          </a:p>
        </p:txBody>
      </p:sp>
      <p:sp>
        <p:nvSpPr>
          <p:cNvPr id="65541" name="Rectangle 4"/>
          <p:cNvSpPr>
            <a:spLocks noGrp="1" noChangeArrowheads="1"/>
          </p:cNvSpPr>
          <p:nvPr>
            <p:ph type="title"/>
          </p:nvPr>
        </p:nvSpPr>
        <p:spPr>
          <a:xfrm>
            <a:off x="395536" y="116632"/>
            <a:ext cx="8077200" cy="1143000"/>
          </a:xfrm>
        </p:spPr>
        <p:txBody>
          <a:bodyPr>
            <a:normAutofit/>
          </a:bodyPr>
          <a:lstStyle/>
          <a:p>
            <a:r>
              <a:rPr lang="en-GB" dirty="0"/>
              <a:t>Anna, IKEA online sales agent</a:t>
            </a:r>
          </a:p>
        </p:txBody>
      </p:sp>
      <p:graphicFrame>
        <p:nvGraphicFramePr>
          <p:cNvPr id="65538" name="Object 2">
            <a:hlinkClick r:id="rId4"/>
          </p:cNvPr>
          <p:cNvGraphicFramePr>
            <a:graphicFrameLocks noChangeAspect="1"/>
          </p:cNvGraphicFramePr>
          <p:nvPr>
            <p:extLst>
              <p:ext uri="{D42A27DB-BD31-4B8C-83A1-F6EECF244321}">
                <p14:modId xmlns:p14="http://schemas.microsoft.com/office/powerpoint/2010/main" val="1830105589"/>
              </p:ext>
            </p:extLst>
          </p:nvPr>
        </p:nvGraphicFramePr>
        <p:xfrm>
          <a:off x="4572000" y="1124744"/>
          <a:ext cx="1908175" cy="4320479"/>
        </p:xfrm>
        <a:graphic>
          <a:graphicData uri="http://schemas.openxmlformats.org/presentationml/2006/ole">
            <mc:AlternateContent xmlns:mc="http://schemas.openxmlformats.org/markup-compatibility/2006">
              <mc:Choice xmlns:v="urn:schemas-microsoft-com:vml" Requires="v">
                <p:oleObj spid="_x0000_s49284" name="Document" r:id="rId5" imgW="1908048" imgH="5020056" progId="Word.Document.8">
                  <p:embed/>
                </p:oleObj>
              </mc:Choice>
              <mc:Fallback>
                <p:oleObj name="Document" r:id="rId5" imgW="1908048" imgH="5020056"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124744"/>
                        <a:ext cx="1908175" cy="4320479"/>
                      </a:xfrm>
                      <a:prstGeom prst="rect">
                        <a:avLst/>
                      </a:prstGeom>
                      <a:noFill/>
                      <a:ln>
                        <a:noFill/>
                      </a:ln>
                      <a:effectLst/>
                      <a:extLst/>
                    </p:spPr>
                  </p:pic>
                </p:oleObj>
              </mc:Fallback>
            </mc:AlternateContent>
          </a:graphicData>
        </a:graphic>
      </p:graphicFrame>
      <p:graphicFrame>
        <p:nvGraphicFramePr>
          <p:cNvPr id="65539" name="Object 3"/>
          <p:cNvGraphicFramePr>
            <a:graphicFrameLocks noChangeAspect="1"/>
          </p:cNvGraphicFramePr>
          <p:nvPr>
            <p:extLst>
              <p:ext uri="{D42A27DB-BD31-4B8C-83A1-F6EECF244321}">
                <p14:modId xmlns:p14="http://schemas.microsoft.com/office/powerpoint/2010/main" val="1747095486"/>
              </p:ext>
            </p:extLst>
          </p:nvPr>
        </p:nvGraphicFramePr>
        <p:xfrm>
          <a:off x="6804248" y="1124744"/>
          <a:ext cx="1962150" cy="4320480"/>
        </p:xfrm>
        <a:graphic>
          <a:graphicData uri="http://schemas.openxmlformats.org/presentationml/2006/ole">
            <mc:AlternateContent xmlns:mc="http://schemas.openxmlformats.org/markup-compatibility/2006">
              <mc:Choice xmlns:v="urn:schemas-microsoft-com:vml" Requires="v">
                <p:oleObj spid="_x0000_s49285" name="Document" r:id="rId7" imgW="1962912" imgH="5023104" progId="Word.Document.8">
                  <p:embed/>
                </p:oleObj>
              </mc:Choice>
              <mc:Fallback>
                <p:oleObj name="Document" r:id="rId7" imgW="1962912" imgH="502310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248" y="1124744"/>
                        <a:ext cx="1962150" cy="4320480"/>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35</a:t>
            </a:fld>
            <a:endParaRPr lang="en-GB"/>
          </a:p>
        </p:txBody>
      </p:sp>
      <p:sp>
        <p:nvSpPr>
          <p:cNvPr id="3" name="Footer Placeholder 2"/>
          <p:cNvSpPr>
            <a:spLocks noGrp="1"/>
          </p:cNvSpPr>
          <p:nvPr>
            <p:ph type="ftr" sz="quarter" idx="11"/>
          </p:nvPr>
        </p:nvSpPr>
        <p:spPr/>
        <p:txBody>
          <a:bodyPr/>
          <a:lstStyle/>
          <a:p>
            <a:r>
              <a:rPr lang="en-GB"/>
              <a:t>www.id-book.com</a:t>
            </a:r>
          </a:p>
        </p:txBody>
      </p:sp>
      <p:pic>
        <p:nvPicPr>
          <p:cNvPr id="49213" name="Picture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1840" y="5445224"/>
            <a:ext cx="58483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02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Usability goals</a:t>
            </a:r>
          </a:p>
        </p:txBody>
      </p:sp>
      <p:sp>
        <p:nvSpPr>
          <p:cNvPr id="67587" name="Rectangle 3"/>
          <p:cNvSpPr>
            <a:spLocks noGrp="1" noChangeArrowheads="1"/>
          </p:cNvSpPr>
          <p:nvPr>
            <p:ph type="body" idx="1"/>
          </p:nvPr>
        </p:nvSpPr>
        <p:spPr/>
        <p:txBody>
          <a:bodyPr>
            <a:normAutofit/>
          </a:bodyPr>
          <a:lstStyle/>
          <a:p>
            <a:r>
              <a:rPr lang="en-GB" dirty="0">
                <a:solidFill>
                  <a:srgbClr val="7030A0"/>
                </a:solidFill>
              </a:rPr>
              <a:t>Effective to use</a:t>
            </a:r>
          </a:p>
          <a:p>
            <a:endParaRPr lang="en-GB" sz="900" dirty="0">
              <a:solidFill>
                <a:srgbClr val="7030A0"/>
              </a:solidFill>
            </a:endParaRPr>
          </a:p>
          <a:p>
            <a:r>
              <a:rPr lang="en-GB" dirty="0">
                <a:solidFill>
                  <a:srgbClr val="7030A0"/>
                </a:solidFill>
              </a:rPr>
              <a:t>Efficient to use</a:t>
            </a:r>
          </a:p>
          <a:p>
            <a:endParaRPr lang="en-GB" sz="900" dirty="0">
              <a:solidFill>
                <a:srgbClr val="7030A0"/>
              </a:solidFill>
            </a:endParaRPr>
          </a:p>
          <a:p>
            <a:r>
              <a:rPr lang="en-GB" dirty="0">
                <a:solidFill>
                  <a:srgbClr val="7030A0"/>
                </a:solidFill>
              </a:rPr>
              <a:t>Safe to use</a:t>
            </a:r>
          </a:p>
          <a:p>
            <a:endParaRPr lang="en-GB" sz="800" dirty="0">
              <a:solidFill>
                <a:srgbClr val="7030A0"/>
              </a:solidFill>
            </a:endParaRPr>
          </a:p>
          <a:p>
            <a:r>
              <a:rPr lang="en-GB" dirty="0">
                <a:solidFill>
                  <a:srgbClr val="7030A0"/>
                </a:solidFill>
              </a:rPr>
              <a:t>Have good utility</a:t>
            </a:r>
          </a:p>
          <a:p>
            <a:endParaRPr lang="en-GB" sz="800" dirty="0">
              <a:solidFill>
                <a:srgbClr val="7030A0"/>
              </a:solidFill>
            </a:endParaRPr>
          </a:p>
          <a:p>
            <a:r>
              <a:rPr lang="en-GB" dirty="0">
                <a:solidFill>
                  <a:srgbClr val="7030A0"/>
                </a:solidFill>
              </a:rPr>
              <a:t>Easy to learn</a:t>
            </a:r>
          </a:p>
          <a:p>
            <a:endParaRPr lang="en-GB" sz="900" dirty="0">
              <a:solidFill>
                <a:srgbClr val="7030A0"/>
              </a:solidFill>
            </a:endParaRPr>
          </a:p>
          <a:p>
            <a:r>
              <a:rPr lang="en-GB" dirty="0">
                <a:solidFill>
                  <a:srgbClr val="7030A0"/>
                </a:solidFill>
              </a:rPr>
              <a:t>Easy to remember how to use</a:t>
            </a:r>
          </a:p>
        </p:txBody>
      </p:sp>
      <p:sp>
        <p:nvSpPr>
          <p:cNvPr id="2" name="Slide Number Placeholder 1"/>
          <p:cNvSpPr>
            <a:spLocks noGrp="1"/>
          </p:cNvSpPr>
          <p:nvPr>
            <p:ph type="sldNum" sz="quarter" idx="12"/>
          </p:nvPr>
        </p:nvSpPr>
        <p:spPr/>
        <p:txBody>
          <a:bodyPr/>
          <a:lstStyle/>
          <a:p>
            <a:fld id="{A7EA2D8D-44E5-43C4-BBA1-AE3E32EF0894}" type="slidenum">
              <a:rPr lang="en-GB" smtClean="0"/>
              <a:t>36</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661408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pPr algn="l"/>
            <a:r>
              <a:rPr lang="en-GB" sz="2800" dirty="0">
                <a:latin typeface="Verdana" charset="0"/>
                <a:ea typeface="ＭＳ Ｐゴシック" charset="0"/>
                <a:cs typeface="ＭＳ Ｐゴシック" charset="0"/>
              </a:rPr>
              <a:t>User experience </a:t>
            </a:r>
            <a:r>
              <a:rPr lang="en-GB" sz="2800" dirty="0" smtClean="0">
                <a:latin typeface="Verdana" charset="0"/>
                <a:ea typeface="ＭＳ Ｐゴシック" charset="0"/>
                <a:cs typeface="ＭＳ Ｐゴシック" charset="0"/>
              </a:rPr>
              <a:t>goals -- WholeFoods.com   Name________________      Date:_______</a:t>
            </a:r>
            <a:endParaRPr lang="en-GB" sz="2800" dirty="0">
              <a:latin typeface="Verdana" charset="0"/>
              <a:ea typeface="ＭＳ Ｐゴシック" charset="0"/>
              <a:cs typeface="ＭＳ Ｐゴシック" charset="0"/>
            </a:endParaRPr>
          </a:p>
        </p:txBody>
      </p:sp>
      <p:sp>
        <p:nvSpPr>
          <p:cNvPr id="71683" name="Rectangle 3"/>
          <p:cNvSpPr>
            <a:spLocks noGrp="1" noChangeArrowheads="1"/>
          </p:cNvSpPr>
          <p:nvPr>
            <p:ph type="body" idx="1"/>
          </p:nvPr>
        </p:nvSpPr>
        <p:spPr/>
        <p:txBody>
          <a:bodyPr>
            <a:normAutofit lnSpcReduction="10000"/>
          </a:bodyPr>
          <a:lstStyle/>
          <a:p>
            <a:pPr>
              <a:lnSpc>
                <a:spcPct val="90000"/>
              </a:lnSpc>
              <a:buFontTx/>
              <a:buNone/>
            </a:pPr>
            <a:r>
              <a:rPr lang="en-GB" sz="1200" b="1" dirty="0">
                <a:solidFill>
                  <a:schemeClr val="accent6">
                    <a:lumMod val="75000"/>
                  </a:schemeClr>
                </a:solidFill>
                <a:latin typeface="Verdana" charset="0"/>
                <a:ea typeface="ＭＳ Ｐゴシック" charset="0"/>
                <a:cs typeface="ＭＳ Ｐゴシック" charset="0"/>
              </a:rPr>
              <a:t>Desirable </a:t>
            </a:r>
            <a:r>
              <a:rPr lang="en-GB" sz="1200" b="1" dirty="0" smtClean="0">
                <a:solidFill>
                  <a:schemeClr val="accent6">
                    <a:lumMod val="75000"/>
                  </a:schemeClr>
                </a:solidFill>
                <a:latin typeface="Verdana" charset="0"/>
                <a:ea typeface="ＭＳ Ｐゴシック" charset="0"/>
                <a:cs typeface="ＭＳ Ｐゴシック" charset="0"/>
              </a:rPr>
              <a:t>aspects. Indicate by selecting attributes that describe this site.</a:t>
            </a: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satisfying		helpful			fun</a:t>
            </a:r>
          </a:p>
          <a:p>
            <a:pPr>
              <a:lnSpc>
                <a:spcPct val="90000"/>
              </a:lnSpc>
              <a:buFontTx/>
              <a:buNone/>
            </a:pPr>
            <a:r>
              <a:rPr lang="en-GB" sz="1200" dirty="0">
                <a:solidFill>
                  <a:srgbClr val="7030A0"/>
                </a:solidFill>
                <a:latin typeface="Verdana" charset="0"/>
                <a:ea typeface="ＭＳ Ｐゴシック" charset="0"/>
                <a:cs typeface="ＭＳ Ｐゴシック" charset="0"/>
              </a:rPr>
              <a:t>enjoyable	 	motivating		</a:t>
            </a:r>
            <a:r>
              <a:rPr lang="en-GB" sz="1200" dirty="0" smtClean="0">
                <a:solidFill>
                  <a:srgbClr val="7030A0"/>
                </a:solidFill>
                <a:latin typeface="Verdana" charset="0"/>
                <a:ea typeface="ＭＳ Ｐゴシック" charset="0"/>
                <a:cs typeface="ＭＳ Ｐゴシック" charset="0"/>
              </a:rPr>
              <a:t>	provocative</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engaging		challenging		</a:t>
            </a:r>
            <a:r>
              <a:rPr lang="en-GB" sz="1200" dirty="0" smtClean="0">
                <a:solidFill>
                  <a:srgbClr val="7030A0"/>
                </a:solidFill>
                <a:latin typeface="Verdana" charset="0"/>
                <a:ea typeface="ＭＳ Ｐゴシック" charset="0"/>
                <a:cs typeface="ＭＳ Ｐゴシック" charset="0"/>
              </a:rPr>
              <a:t>	surprising</a:t>
            </a:r>
            <a:r>
              <a:rPr lang="en-GB" sz="1200" dirty="0">
                <a:solidFill>
                  <a:srgbClr val="7030A0"/>
                </a:solidFill>
                <a:latin typeface="Verdana" charset="0"/>
                <a:ea typeface="ＭＳ Ｐゴシック" charset="0"/>
                <a:cs typeface="ＭＳ Ｐゴシック" charset="0"/>
              </a:rPr>
              <a:t>	</a:t>
            </a:r>
          </a:p>
          <a:p>
            <a:pPr>
              <a:lnSpc>
                <a:spcPct val="90000"/>
              </a:lnSpc>
              <a:buFontTx/>
              <a:buNone/>
            </a:pPr>
            <a:r>
              <a:rPr lang="en-GB" sz="1200" dirty="0">
                <a:solidFill>
                  <a:srgbClr val="7030A0"/>
                </a:solidFill>
                <a:latin typeface="Verdana" charset="0"/>
                <a:ea typeface="ＭＳ Ｐゴシック" charset="0"/>
                <a:cs typeface="ＭＳ Ｐゴシック" charset="0"/>
              </a:rPr>
              <a:t>pleasurable		enhancing sociability	</a:t>
            </a:r>
            <a:r>
              <a:rPr lang="en-GB" sz="1200" dirty="0" smtClean="0">
                <a:solidFill>
                  <a:srgbClr val="7030A0"/>
                </a:solidFill>
                <a:latin typeface="Verdana" charset="0"/>
                <a:ea typeface="ＭＳ Ｐゴシック" charset="0"/>
                <a:cs typeface="ＭＳ Ｐゴシック" charset="0"/>
              </a:rPr>
              <a:t>	rewarding</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exciting		</a:t>
            </a:r>
            <a:r>
              <a:rPr lang="en-GB" sz="1200" dirty="0" smtClean="0">
                <a:solidFill>
                  <a:srgbClr val="7030A0"/>
                </a:solidFill>
                <a:latin typeface="Verdana" charset="0"/>
                <a:ea typeface="ＭＳ Ｐゴシック" charset="0"/>
                <a:cs typeface="ＭＳ Ｐゴシック" charset="0"/>
              </a:rPr>
              <a:t>supporting </a:t>
            </a:r>
            <a:r>
              <a:rPr lang="en-GB" sz="1200" dirty="0">
                <a:solidFill>
                  <a:srgbClr val="7030A0"/>
                </a:solidFill>
                <a:latin typeface="Verdana" charset="0"/>
                <a:ea typeface="ＭＳ Ｐゴシック" charset="0"/>
                <a:cs typeface="ＭＳ Ｐゴシック" charset="0"/>
              </a:rPr>
              <a:t>creativity	</a:t>
            </a:r>
            <a:r>
              <a:rPr lang="en-GB" sz="1200" dirty="0" smtClean="0">
                <a:solidFill>
                  <a:srgbClr val="7030A0"/>
                </a:solidFill>
                <a:latin typeface="Verdana" charset="0"/>
                <a:ea typeface="ＭＳ Ｐゴシック" charset="0"/>
                <a:cs typeface="ＭＳ Ｐゴシック" charset="0"/>
              </a:rPr>
              <a:t>	emotionally </a:t>
            </a:r>
            <a:r>
              <a:rPr lang="en-GB" sz="1200" dirty="0">
                <a:solidFill>
                  <a:srgbClr val="7030A0"/>
                </a:solidFill>
                <a:latin typeface="Verdana" charset="0"/>
                <a:ea typeface="ＭＳ Ｐゴシック" charset="0"/>
                <a:cs typeface="ＭＳ Ｐゴシック" charset="0"/>
              </a:rPr>
              <a:t>fulfilling</a:t>
            </a:r>
          </a:p>
          <a:p>
            <a:pPr>
              <a:lnSpc>
                <a:spcPct val="90000"/>
              </a:lnSpc>
              <a:buFontTx/>
              <a:buNone/>
            </a:pPr>
            <a:r>
              <a:rPr lang="en-GB" sz="1200" dirty="0" smtClean="0">
                <a:solidFill>
                  <a:srgbClr val="7030A0"/>
                </a:solidFill>
                <a:latin typeface="Verdana" charset="0"/>
                <a:ea typeface="ＭＳ Ｐゴシック" charset="0"/>
                <a:cs typeface="ＭＳ Ｐゴシック" charset="0"/>
              </a:rPr>
              <a:t>entertaining</a:t>
            </a:r>
            <a:r>
              <a:rPr lang="en-GB" sz="1200" dirty="0">
                <a:solidFill>
                  <a:srgbClr val="7030A0"/>
                </a:solidFill>
                <a:latin typeface="Verdana" charset="0"/>
                <a:ea typeface="ＭＳ Ｐゴシック" charset="0"/>
                <a:cs typeface="ＭＳ Ｐゴシック" charset="0"/>
              </a:rPr>
              <a:t>	cognitively stimulating</a:t>
            </a:r>
          </a:p>
          <a:p>
            <a:pPr>
              <a:lnSpc>
                <a:spcPct val="90000"/>
              </a:lnSpc>
              <a:buFontTx/>
              <a:buNone/>
            </a:pPr>
            <a:r>
              <a:rPr lang="en-GB" sz="1200" dirty="0">
                <a:latin typeface="Verdana" charset="0"/>
                <a:ea typeface="ＭＳ Ｐゴシック" charset="0"/>
                <a:cs typeface="ＭＳ Ｐゴシック" charset="0"/>
              </a:rPr>
              <a:t>	</a:t>
            </a:r>
          </a:p>
          <a:p>
            <a:pPr>
              <a:lnSpc>
                <a:spcPct val="90000"/>
              </a:lnSpc>
              <a:buFontTx/>
              <a:buNone/>
            </a:pPr>
            <a:endParaRPr lang="en-GB" sz="1200" b="1" dirty="0" smtClean="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smtClean="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smtClean="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200" b="1" dirty="0">
                <a:solidFill>
                  <a:schemeClr val="accent6">
                    <a:lumMod val="75000"/>
                  </a:schemeClr>
                </a:solidFill>
                <a:latin typeface="Verdana" charset="0"/>
                <a:ea typeface="ＭＳ Ｐゴシック" charset="0"/>
                <a:cs typeface="ＭＳ Ｐゴシック" charset="0"/>
              </a:rPr>
              <a:t>Undesirable </a:t>
            </a:r>
            <a:r>
              <a:rPr lang="en-GB" sz="1200" b="1" dirty="0" smtClean="0">
                <a:solidFill>
                  <a:schemeClr val="accent6">
                    <a:lumMod val="75000"/>
                  </a:schemeClr>
                </a:solidFill>
                <a:latin typeface="Verdana" charset="0"/>
                <a:ea typeface="ＭＳ Ｐゴシック" charset="0"/>
                <a:cs typeface="ＭＳ Ｐゴシック" charset="0"/>
              </a:rPr>
              <a:t>aspects. </a:t>
            </a:r>
            <a:r>
              <a:rPr lang="en-GB" sz="1200" b="1" dirty="0">
                <a:solidFill>
                  <a:schemeClr val="accent6">
                    <a:lumMod val="75000"/>
                  </a:schemeClr>
                </a:solidFill>
                <a:latin typeface="Verdana" charset="0"/>
                <a:ea typeface="ＭＳ Ｐゴシック" charset="0"/>
                <a:cs typeface="ＭＳ Ｐゴシック" charset="0"/>
              </a:rPr>
              <a:t>Indicate by selecting attributes that describe this site.</a:t>
            </a:r>
          </a:p>
          <a:p>
            <a:pPr>
              <a:lnSpc>
                <a:spcPct val="90000"/>
              </a:lnSpc>
              <a:buFontTx/>
              <a:buNone/>
            </a:pPr>
            <a:r>
              <a:rPr lang="en-GB" sz="1200" dirty="0">
                <a:solidFill>
                  <a:srgbClr val="7030A0"/>
                </a:solidFill>
                <a:latin typeface="Verdana" charset="0"/>
                <a:ea typeface="ＭＳ Ｐゴシック" charset="0"/>
                <a:cs typeface="ＭＳ Ｐゴシック" charset="0"/>
              </a:rPr>
              <a:t>boring			unpleasant</a:t>
            </a:r>
          </a:p>
          <a:p>
            <a:pPr>
              <a:lnSpc>
                <a:spcPct val="90000"/>
              </a:lnSpc>
              <a:buFontTx/>
              <a:buNone/>
            </a:pPr>
            <a:r>
              <a:rPr lang="en-GB" sz="1200" dirty="0">
                <a:solidFill>
                  <a:srgbClr val="7030A0"/>
                </a:solidFill>
                <a:latin typeface="Verdana" charset="0"/>
                <a:ea typeface="ＭＳ Ｐゴシック" charset="0"/>
                <a:cs typeface="ＭＳ Ｐゴシック" charset="0"/>
              </a:rPr>
              <a:t>frustrating		</a:t>
            </a:r>
            <a:r>
              <a:rPr lang="en-GB" sz="1200" dirty="0" smtClean="0">
                <a:solidFill>
                  <a:srgbClr val="7030A0"/>
                </a:solidFill>
                <a:latin typeface="Verdana" charset="0"/>
                <a:ea typeface="ＭＳ Ｐゴシック" charset="0"/>
                <a:cs typeface="ＭＳ Ｐゴシック" charset="0"/>
              </a:rPr>
              <a:t>	patronizing</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making one feel guilty	</a:t>
            </a:r>
            <a:r>
              <a:rPr lang="en-GB" sz="1200" dirty="0" smtClean="0">
                <a:solidFill>
                  <a:srgbClr val="7030A0"/>
                </a:solidFill>
                <a:latin typeface="Verdana" charset="0"/>
                <a:ea typeface="ＭＳ Ｐゴシック" charset="0"/>
                <a:cs typeface="ＭＳ Ｐゴシック" charset="0"/>
              </a:rPr>
              <a:t>	making </a:t>
            </a:r>
            <a:r>
              <a:rPr lang="en-GB" sz="1200" dirty="0">
                <a:solidFill>
                  <a:srgbClr val="7030A0"/>
                </a:solidFill>
                <a:latin typeface="Verdana" charset="0"/>
                <a:ea typeface="ＭＳ Ｐゴシック" charset="0"/>
                <a:cs typeface="ＭＳ Ｐゴシック" charset="0"/>
              </a:rPr>
              <a:t>one feel stupid</a:t>
            </a:r>
          </a:p>
          <a:p>
            <a:pPr>
              <a:lnSpc>
                <a:spcPct val="90000"/>
              </a:lnSpc>
              <a:buFontTx/>
              <a:buNone/>
            </a:pPr>
            <a:r>
              <a:rPr lang="en-GB" sz="1200" dirty="0">
                <a:solidFill>
                  <a:srgbClr val="7030A0"/>
                </a:solidFill>
                <a:latin typeface="Verdana" charset="0"/>
                <a:ea typeface="ＭＳ Ｐゴシック" charset="0"/>
                <a:cs typeface="ＭＳ Ｐゴシック" charset="0"/>
              </a:rPr>
              <a:t>annoying		</a:t>
            </a:r>
            <a:r>
              <a:rPr lang="en-GB" sz="1200" dirty="0" smtClean="0">
                <a:solidFill>
                  <a:srgbClr val="7030A0"/>
                </a:solidFill>
                <a:latin typeface="Verdana" charset="0"/>
                <a:ea typeface="ＭＳ Ｐゴシック" charset="0"/>
                <a:cs typeface="ＭＳ Ｐゴシック" charset="0"/>
              </a:rPr>
              <a:t>	cutesy</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childish			gimmicky</a:t>
            </a:r>
          </a:p>
          <a:p>
            <a:pPr>
              <a:lnSpc>
                <a:spcPct val="90000"/>
              </a:lnSpc>
              <a:buFontTx/>
              <a:buNone/>
            </a:pPr>
            <a:endParaRPr lang="en-GB" sz="1600" dirty="0" smtClean="0">
              <a:solidFill>
                <a:srgbClr val="F73330"/>
              </a:solidFill>
              <a:latin typeface="Verdana" charset="0"/>
              <a:ea typeface="ＭＳ Ｐゴシック" charset="0"/>
              <a:cs typeface="ＭＳ Ｐゴシック" charset="0"/>
            </a:endParaRPr>
          </a:p>
          <a:p>
            <a:pPr>
              <a:lnSpc>
                <a:spcPct val="90000"/>
              </a:lnSpc>
              <a:buFontTx/>
              <a:buNone/>
            </a:pPr>
            <a:r>
              <a:rPr lang="en-GB" sz="1300" dirty="0" smtClean="0">
                <a:solidFill>
                  <a:srgbClr val="F73330"/>
                </a:solidFill>
                <a:latin typeface="Verdana" charset="0"/>
                <a:ea typeface="ＭＳ Ｐゴシック" charset="0"/>
                <a:cs typeface="ＭＳ Ｐゴシック" charset="0"/>
              </a:rPr>
              <a:t>Does this site follow best practices? Indicate a Web Design Best Practice_________________</a:t>
            </a:r>
            <a:endParaRPr lang="en-GB" sz="1300" dirty="0">
              <a:solidFill>
                <a:srgbClr val="F73330"/>
              </a:solidFill>
              <a:latin typeface="Verdana" charset="0"/>
              <a:ea typeface="ＭＳ Ｐゴシック" charset="0"/>
              <a:cs typeface="ＭＳ Ｐゴシック" charset="0"/>
            </a:endParaRPr>
          </a:p>
          <a:p>
            <a:pPr>
              <a:lnSpc>
                <a:spcPct val="90000"/>
              </a:lnSpc>
              <a:buFontTx/>
              <a:buNone/>
            </a:pPr>
            <a:endParaRPr lang="en-GB" sz="1800" dirty="0">
              <a:solidFill>
                <a:srgbClr val="F73330"/>
              </a:solidFill>
              <a:latin typeface="Verdana" charset="0"/>
              <a:ea typeface="ＭＳ Ｐゴシック" charset="0"/>
              <a:cs typeface="ＭＳ Ｐゴシック" charset="0"/>
            </a:endParaRPr>
          </a:p>
          <a:p>
            <a:pPr>
              <a:lnSpc>
                <a:spcPct val="90000"/>
              </a:lnSpc>
              <a:buFontTx/>
              <a:buNone/>
            </a:pPr>
            <a:endParaRPr lang="en-GB" sz="1600" dirty="0">
              <a:latin typeface="Verdana" charset="0"/>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37</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587555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dirty="0">
                <a:latin typeface="Verdana" charset="0"/>
                <a:ea typeface="ＭＳ Ｐゴシック" charset="0"/>
                <a:cs typeface="ＭＳ Ｐゴシック" charset="0"/>
              </a:rPr>
              <a:t>User experience goals</a:t>
            </a:r>
          </a:p>
        </p:txBody>
      </p:sp>
      <p:sp>
        <p:nvSpPr>
          <p:cNvPr id="71683" name="Rectangle 3"/>
          <p:cNvSpPr>
            <a:spLocks noGrp="1" noChangeArrowheads="1"/>
          </p:cNvSpPr>
          <p:nvPr>
            <p:ph type="body" idx="1"/>
          </p:nvPr>
        </p:nvSpPr>
        <p:spPr/>
        <p:txBody>
          <a:bodyPr/>
          <a:lstStyle/>
          <a:p>
            <a:pPr>
              <a:lnSpc>
                <a:spcPct val="90000"/>
              </a:lnSpc>
              <a:buFontTx/>
              <a:buNone/>
            </a:pPr>
            <a:r>
              <a:rPr lang="en-GB" sz="1600" b="1" dirty="0">
                <a:solidFill>
                  <a:schemeClr val="accent6">
                    <a:lumMod val="75000"/>
                  </a:schemeClr>
                </a:solidFill>
                <a:latin typeface="Verdana" charset="0"/>
                <a:ea typeface="ＭＳ Ｐゴシック" charset="0"/>
                <a:cs typeface="ＭＳ Ｐゴシック" charset="0"/>
              </a:rPr>
              <a:t>Desirable aspects</a:t>
            </a:r>
          </a:p>
          <a:p>
            <a:pPr>
              <a:lnSpc>
                <a:spcPct val="90000"/>
              </a:lnSpc>
              <a:buFontTx/>
              <a:buNone/>
            </a:pPr>
            <a:r>
              <a:rPr lang="en-GB" sz="1600" dirty="0">
                <a:solidFill>
                  <a:srgbClr val="7030A0"/>
                </a:solidFill>
                <a:latin typeface="Verdana" charset="0"/>
                <a:ea typeface="ＭＳ Ｐゴシック" charset="0"/>
                <a:cs typeface="ＭＳ Ｐゴシック" charset="0"/>
              </a:rPr>
              <a:t>satisfying		helpful			fun</a:t>
            </a:r>
          </a:p>
          <a:p>
            <a:pPr>
              <a:lnSpc>
                <a:spcPct val="90000"/>
              </a:lnSpc>
              <a:buFontTx/>
              <a:buNone/>
            </a:pPr>
            <a:r>
              <a:rPr lang="en-GB" sz="1600" dirty="0">
                <a:solidFill>
                  <a:srgbClr val="7030A0"/>
                </a:solidFill>
                <a:latin typeface="Verdana" charset="0"/>
                <a:ea typeface="ＭＳ Ｐゴシック" charset="0"/>
                <a:cs typeface="ＭＳ Ｐゴシック" charset="0"/>
              </a:rPr>
              <a:t>enjoyable	 	motivating		provocative</a:t>
            </a:r>
          </a:p>
          <a:p>
            <a:pPr>
              <a:lnSpc>
                <a:spcPct val="90000"/>
              </a:lnSpc>
              <a:buFontTx/>
              <a:buNone/>
            </a:pPr>
            <a:r>
              <a:rPr lang="en-GB" sz="1600" dirty="0">
                <a:solidFill>
                  <a:srgbClr val="7030A0"/>
                </a:solidFill>
                <a:latin typeface="Verdana" charset="0"/>
                <a:ea typeface="ＭＳ Ｐゴシック" charset="0"/>
                <a:cs typeface="ＭＳ Ｐゴシック" charset="0"/>
              </a:rPr>
              <a:t>engaging		challenging		surprising	</a:t>
            </a:r>
          </a:p>
          <a:p>
            <a:pPr>
              <a:lnSpc>
                <a:spcPct val="90000"/>
              </a:lnSpc>
              <a:buFontTx/>
              <a:buNone/>
            </a:pPr>
            <a:r>
              <a:rPr lang="en-GB" sz="1600" dirty="0">
                <a:solidFill>
                  <a:srgbClr val="7030A0"/>
                </a:solidFill>
                <a:latin typeface="Verdana" charset="0"/>
                <a:ea typeface="ＭＳ Ｐゴシック" charset="0"/>
                <a:cs typeface="ＭＳ Ｐゴシック" charset="0"/>
              </a:rPr>
              <a:t>pleasurable		enhancing sociability	rewarding</a:t>
            </a:r>
          </a:p>
          <a:p>
            <a:pPr>
              <a:lnSpc>
                <a:spcPct val="90000"/>
              </a:lnSpc>
              <a:buFontTx/>
              <a:buNone/>
            </a:pPr>
            <a:r>
              <a:rPr lang="en-GB" sz="1600" dirty="0">
                <a:solidFill>
                  <a:srgbClr val="7030A0"/>
                </a:solidFill>
                <a:latin typeface="Verdana" charset="0"/>
                <a:ea typeface="ＭＳ Ｐゴシック" charset="0"/>
                <a:cs typeface="ＭＳ Ｐゴシック" charset="0"/>
              </a:rPr>
              <a:t>exciting			supporting creativity	emotionally fulfilling</a:t>
            </a:r>
          </a:p>
          <a:p>
            <a:pPr>
              <a:lnSpc>
                <a:spcPct val="90000"/>
              </a:lnSpc>
              <a:buFontTx/>
              <a:buNone/>
            </a:pPr>
            <a:r>
              <a:rPr lang="en-GB" sz="1600" dirty="0">
                <a:solidFill>
                  <a:srgbClr val="7030A0"/>
                </a:solidFill>
                <a:latin typeface="Verdana" charset="0"/>
                <a:ea typeface="ＭＳ Ｐゴシック" charset="0"/>
                <a:cs typeface="ＭＳ Ｐゴシック" charset="0"/>
              </a:rPr>
              <a:t>entertaining		cognitively stimulating</a:t>
            </a:r>
          </a:p>
          <a:p>
            <a:pPr>
              <a:lnSpc>
                <a:spcPct val="90000"/>
              </a:lnSpc>
              <a:buFontTx/>
              <a:buNone/>
            </a:pPr>
            <a:r>
              <a:rPr lang="en-GB" sz="1600" dirty="0">
                <a:latin typeface="Verdana" charset="0"/>
                <a:ea typeface="ＭＳ Ｐゴシック" charset="0"/>
                <a:cs typeface="ＭＳ Ｐゴシック" charset="0"/>
              </a:rPr>
              <a:t>	</a:t>
            </a:r>
          </a:p>
          <a:p>
            <a:pPr>
              <a:lnSpc>
                <a:spcPct val="90000"/>
              </a:lnSpc>
              <a:buFontTx/>
              <a:buNone/>
            </a:pPr>
            <a:endParaRPr lang="en-GB" sz="16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600" b="1" dirty="0" smtClean="0">
                <a:solidFill>
                  <a:schemeClr val="accent6">
                    <a:lumMod val="75000"/>
                  </a:schemeClr>
                </a:solidFill>
                <a:latin typeface="Verdana" charset="0"/>
                <a:ea typeface="ＭＳ Ｐゴシック" charset="0"/>
                <a:cs typeface="ＭＳ Ｐゴシック" charset="0"/>
              </a:rPr>
              <a:t>Undesirable </a:t>
            </a:r>
            <a:r>
              <a:rPr lang="en-GB" sz="1600" b="1" dirty="0">
                <a:solidFill>
                  <a:schemeClr val="accent6">
                    <a:lumMod val="75000"/>
                  </a:schemeClr>
                </a:solidFill>
                <a:latin typeface="Verdana" charset="0"/>
                <a:ea typeface="ＭＳ Ｐゴシック" charset="0"/>
                <a:cs typeface="ＭＳ Ｐゴシック" charset="0"/>
              </a:rPr>
              <a:t>aspects</a:t>
            </a:r>
          </a:p>
          <a:p>
            <a:pPr>
              <a:lnSpc>
                <a:spcPct val="90000"/>
              </a:lnSpc>
              <a:buFontTx/>
              <a:buNone/>
            </a:pPr>
            <a:r>
              <a:rPr lang="en-GB" sz="1600" dirty="0">
                <a:solidFill>
                  <a:srgbClr val="7030A0"/>
                </a:solidFill>
                <a:latin typeface="Verdana" charset="0"/>
                <a:ea typeface="ＭＳ Ｐゴシック" charset="0"/>
                <a:cs typeface="ＭＳ Ｐゴシック" charset="0"/>
              </a:rPr>
              <a:t>boring			unpleasant</a:t>
            </a:r>
          </a:p>
          <a:p>
            <a:pPr>
              <a:lnSpc>
                <a:spcPct val="90000"/>
              </a:lnSpc>
              <a:buFontTx/>
              <a:buNone/>
            </a:pPr>
            <a:r>
              <a:rPr lang="en-GB" sz="1600" dirty="0">
                <a:solidFill>
                  <a:srgbClr val="7030A0"/>
                </a:solidFill>
                <a:latin typeface="Verdana" charset="0"/>
                <a:ea typeface="ＭＳ Ｐゴシック" charset="0"/>
                <a:cs typeface="ＭＳ Ｐゴシック" charset="0"/>
              </a:rPr>
              <a:t>frustrating		patronizing</a:t>
            </a:r>
          </a:p>
          <a:p>
            <a:pPr>
              <a:lnSpc>
                <a:spcPct val="90000"/>
              </a:lnSpc>
              <a:buFontTx/>
              <a:buNone/>
            </a:pPr>
            <a:r>
              <a:rPr lang="en-GB" sz="1600" dirty="0">
                <a:solidFill>
                  <a:srgbClr val="7030A0"/>
                </a:solidFill>
                <a:latin typeface="Verdana" charset="0"/>
                <a:ea typeface="ＭＳ Ｐゴシック" charset="0"/>
                <a:cs typeface="ＭＳ Ｐゴシック" charset="0"/>
              </a:rPr>
              <a:t>making one feel guilty	making one feel stupid</a:t>
            </a:r>
          </a:p>
          <a:p>
            <a:pPr>
              <a:lnSpc>
                <a:spcPct val="90000"/>
              </a:lnSpc>
              <a:buFontTx/>
              <a:buNone/>
            </a:pPr>
            <a:r>
              <a:rPr lang="en-GB" sz="1600" dirty="0">
                <a:solidFill>
                  <a:srgbClr val="7030A0"/>
                </a:solidFill>
                <a:latin typeface="Verdana" charset="0"/>
                <a:ea typeface="ＭＳ Ｐゴシック" charset="0"/>
                <a:cs typeface="ＭＳ Ｐゴシック" charset="0"/>
              </a:rPr>
              <a:t>annoying		cutesy</a:t>
            </a:r>
          </a:p>
          <a:p>
            <a:pPr>
              <a:lnSpc>
                <a:spcPct val="90000"/>
              </a:lnSpc>
              <a:buFontTx/>
              <a:buNone/>
            </a:pPr>
            <a:r>
              <a:rPr lang="en-GB" sz="1600" dirty="0">
                <a:solidFill>
                  <a:srgbClr val="7030A0"/>
                </a:solidFill>
                <a:latin typeface="Verdana" charset="0"/>
                <a:ea typeface="ＭＳ Ｐゴシック" charset="0"/>
                <a:cs typeface="ＭＳ Ｐゴシック" charset="0"/>
              </a:rPr>
              <a:t>childish			gimmicky</a:t>
            </a:r>
          </a:p>
          <a:p>
            <a:pPr>
              <a:lnSpc>
                <a:spcPct val="90000"/>
              </a:lnSpc>
              <a:buFontTx/>
              <a:buNone/>
            </a:pPr>
            <a:endParaRPr lang="en-GB" sz="1600" dirty="0">
              <a:solidFill>
                <a:srgbClr val="F73330"/>
              </a:solidFill>
              <a:latin typeface="Verdana" charset="0"/>
              <a:ea typeface="ＭＳ Ｐゴシック" charset="0"/>
              <a:cs typeface="ＭＳ Ｐゴシック" charset="0"/>
            </a:endParaRPr>
          </a:p>
          <a:p>
            <a:pPr>
              <a:lnSpc>
                <a:spcPct val="90000"/>
              </a:lnSpc>
              <a:buFontTx/>
              <a:buNone/>
            </a:pPr>
            <a:endParaRPr lang="en-GB" sz="1800" dirty="0">
              <a:solidFill>
                <a:srgbClr val="F73330"/>
              </a:solidFill>
              <a:latin typeface="Verdana" charset="0"/>
              <a:ea typeface="ＭＳ Ｐゴシック" charset="0"/>
              <a:cs typeface="ＭＳ Ｐゴシック" charset="0"/>
            </a:endParaRPr>
          </a:p>
          <a:p>
            <a:pPr>
              <a:lnSpc>
                <a:spcPct val="90000"/>
              </a:lnSpc>
              <a:buFontTx/>
              <a:buNone/>
            </a:pPr>
            <a:endParaRPr lang="en-GB" sz="1600" dirty="0">
              <a:latin typeface="Verdana" charset="0"/>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141435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August 31</a:t>
            </a:r>
            <a:endParaRPr lang="en-US" dirty="0"/>
          </a:p>
        </p:txBody>
      </p:sp>
      <p:sp>
        <p:nvSpPr>
          <p:cNvPr id="3" name="Content Placeholder 2"/>
          <p:cNvSpPr>
            <a:spLocks noGrp="1"/>
          </p:cNvSpPr>
          <p:nvPr>
            <p:ph idx="1"/>
          </p:nvPr>
        </p:nvSpPr>
        <p:spPr>
          <a:xfrm>
            <a:off x="457200" y="1268760"/>
            <a:ext cx="8229600" cy="5257800"/>
          </a:xfrm>
        </p:spPr>
        <p:txBody>
          <a:bodyPr>
            <a:normAutofit fontScale="47500" lnSpcReduction="20000"/>
          </a:bodyPr>
          <a:lstStyle/>
          <a:p>
            <a:r>
              <a:rPr lang="en-US" dirty="0" smtClean="0"/>
              <a:t>Reminders of Design Mistakes</a:t>
            </a:r>
            <a:endParaRPr lang="en-US" dirty="0"/>
          </a:p>
          <a:p>
            <a:pPr lvl="1"/>
            <a:r>
              <a:rPr lang="en-US" dirty="0" smtClean="0">
                <a:hlinkClick r:id="rId2"/>
              </a:rPr>
              <a:t>Nngroup.com Top 10 Mistakes to avoid  </a:t>
            </a:r>
            <a:endParaRPr lang="en-US" dirty="0" smtClean="0"/>
          </a:p>
          <a:p>
            <a:pPr lvl="1"/>
            <a:r>
              <a:rPr lang="en-US" dirty="0" smtClean="0">
                <a:hlinkClick r:id="rId3"/>
              </a:rPr>
              <a:t>What to Avoid</a:t>
            </a:r>
            <a:r>
              <a:rPr lang="en-US" dirty="0" smtClean="0"/>
              <a:t> 	Blue Corona 11Worst	</a:t>
            </a:r>
            <a:r>
              <a:rPr lang="en-US" dirty="0" smtClean="0">
                <a:hlinkClick r:id="rId4"/>
              </a:rPr>
              <a:t>Ten Mistakes to Avoid</a:t>
            </a:r>
            <a:r>
              <a:rPr lang="en-US" dirty="0" smtClean="0"/>
              <a:t> </a:t>
            </a:r>
            <a:r>
              <a:rPr lang="en-US" dirty="0"/>
              <a:t>T</a:t>
            </a:r>
            <a:r>
              <a:rPr lang="en-US" dirty="0" smtClean="0"/>
              <a:t>emplate </a:t>
            </a:r>
            <a:r>
              <a:rPr lang="en-US" dirty="0"/>
              <a:t>M</a:t>
            </a:r>
            <a:r>
              <a:rPr lang="en-US" dirty="0" smtClean="0"/>
              <a:t>onster</a:t>
            </a:r>
          </a:p>
          <a:p>
            <a:r>
              <a:rPr lang="en-US" dirty="0"/>
              <a:t>Share Good Design Examples </a:t>
            </a:r>
          </a:p>
          <a:p>
            <a:pPr lvl="1"/>
            <a:r>
              <a:rPr lang="en-US" dirty="0" smtClean="0">
                <a:hlinkClick r:id="rId5"/>
              </a:rPr>
              <a:t>Best Practices</a:t>
            </a:r>
            <a:r>
              <a:rPr lang="en-US" dirty="0" smtClean="0"/>
              <a:t> 11 Best Web Design Practices for 2018 (Forbes)</a:t>
            </a:r>
          </a:p>
          <a:p>
            <a:pPr lvl="1"/>
            <a:endParaRPr lang="en-US" dirty="0" smtClean="0"/>
          </a:p>
          <a:p>
            <a:r>
              <a:rPr lang="en-US" dirty="0" smtClean="0"/>
              <a:t>Reminders</a:t>
            </a:r>
          </a:p>
          <a:p>
            <a:pPr lvl="1"/>
            <a:r>
              <a:rPr lang="en-US" dirty="0" smtClean="0"/>
              <a:t>Complete Reading Chapter 1</a:t>
            </a:r>
          </a:p>
          <a:p>
            <a:pPr lvl="1"/>
            <a:r>
              <a:rPr lang="en-US" dirty="0" smtClean="0"/>
              <a:t>For next week Read</a:t>
            </a:r>
          </a:p>
          <a:p>
            <a:pPr lvl="2"/>
            <a:r>
              <a:rPr lang="en-US" dirty="0" smtClean="0"/>
              <a:t>The Design of Everyday Things by Donald Norman</a:t>
            </a:r>
          </a:p>
          <a:p>
            <a:pPr lvl="2"/>
            <a:r>
              <a:rPr lang="en-US" dirty="0" smtClean="0"/>
              <a:t>Chapter 2 ID</a:t>
            </a:r>
          </a:p>
          <a:p>
            <a:pPr lvl="1"/>
            <a:r>
              <a:rPr lang="en-US" dirty="0" smtClean="0"/>
              <a:t>Reminder from Donald Norman… 3 emotional cues in well designed products </a:t>
            </a:r>
          </a:p>
          <a:p>
            <a:pPr marL="914400" lvl="2" indent="0">
              <a:buNone/>
            </a:pPr>
            <a:r>
              <a:rPr lang="en-US" dirty="0" smtClean="0"/>
              <a:t>	</a:t>
            </a:r>
            <a:r>
              <a:rPr lang="en-US" b="1" dirty="0" smtClean="0"/>
              <a:t>Visceral, Behavioral &amp; Reflective</a:t>
            </a:r>
          </a:p>
          <a:p>
            <a:r>
              <a:rPr lang="en-US" dirty="0" smtClean="0"/>
              <a:t>Lecture </a:t>
            </a:r>
          </a:p>
          <a:p>
            <a:pPr lvl="1"/>
            <a:r>
              <a:rPr lang="en-US" dirty="0" smtClean="0"/>
              <a:t>3-UCD resume @ p16</a:t>
            </a:r>
          </a:p>
          <a:p>
            <a:pPr lvl="1"/>
            <a:r>
              <a:rPr lang="en-US" dirty="0" smtClean="0"/>
              <a:t>Ch1-ID resume @ p49</a:t>
            </a:r>
          </a:p>
          <a:p>
            <a:endParaRPr lang="en-US" dirty="0" smtClean="0"/>
          </a:p>
          <a:p>
            <a:r>
              <a:rPr lang="en-US" dirty="0" smtClean="0"/>
              <a:t>Discussion </a:t>
            </a:r>
          </a:p>
          <a:p>
            <a:pPr lvl="1"/>
            <a:r>
              <a:rPr lang="en-US" dirty="0" smtClean="0"/>
              <a:t>InClass1 </a:t>
            </a:r>
            <a:r>
              <a:rPr lang="en-US" dirty="0" err="1" smtClean="0"/>
              <a:t>PartB</a:t>
            </a:r>
            <a:endParaRPr lang="en-US" dirty="0" smtClean="0"/>
          </a:p>
          <a:p>
            <a:endParaRPr lang="en-US" dirty="0" smtClean="0"/>
          </a:p>
          <a:p>
            <a:r>
              <a:rPr lang="en-US" dirty="0" smtClean="0"/>
              <a:t>Assignment Reminders </a:t>
            </a:r>
          </a:p>
          <a:p>
            <a:pPr lvl="1"/>
            <a:r>
              <a:rPr lang="en-US" dirty="0" smtClean="0"/>
              <a:t>Reading The Psychopathology of Everyday Things</a:t>
            </a:r>
          </a:p>
          <a:p>
            <a:pPr lvl="1"/>
            <a:r>
              <a:rPr lang="en-US" dirty="0" smtClean="0"/>
              <a:t>Reading Chapter2 ID</a:t>
            </a:r>
          </a:p>
          <a:p>
            <a:pPr lvl="1"/>
            <a:endParaRPr lang="en-US" dirty="0" smtClean="0"/>
          </a:p>
          <a:p>
            <a:r>
              <a:rPr lang="en-US" dirty="0" smtClean="0"/>
              <a:t>Review Good Design Principles &amp; Example</a:t>
            </a:r>
            <a:endParaRPr lang="en-US"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39</a:t>
            </a:fld>
            <a:endParaRPr lang="en-GB"/>
          </a:p>
        </p:txBody>
      </p:sp>
    </p:spTree>
    <p:extLst>
      <p:ext uri="{BB962C8B-B14F-4D97-AF65-F5344CB8AC3E}">
        <p14:creationId xmlns:p14="http://schemas.microsoft.com/office/powerpoint/2010/main" val="4805490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r>
              <a:rPr lang="en-GB" dirty="0"/>
              <a:t>Why is this vending machine so bad?</a:t>
            </a:r>
          </a:p>
        </p:txBody>
      </p:sp>
      <p:sp>
        <p:nvSpPr>
          <p:cNvPr id="20483" name="Rectangle 3"/>
          <p:cNvSpPr>
            <a:spLocks noGrp="1" noChangeArrowheads="1"/>
          </p:cNvSpPr>
          <p:nvPr>
            <p:ph type="body" sz="half" idx="2"/>
          </p:nvPr>
        </p:nvSpPr>
        <p:spPr/>
        <p:txBody>
          <a:bodyPr>
            <a:normAutofit/>
          </a:bodyPr>
          <a:lstStyle/>
          <a:p>
            <a:r>
              <a:rPr lang="en-GB" sz="2400" dirty="0">
                <a:solidFill>
                  <a:srgbClr val="7030A0"/>
                </a:solidFill>
              </a:rPr>
              <a:t>Need to </a:t>
            </a:r>
            <a:r>
              <a:rPr lang="en-GB" sz="2400" dirty="0">
                <a:solidFill>
                  <a:schemeClr val="accent6">
                    <a:lumMod val="75000"/>
                  </a:schemeClr>
                </a:solidFill>
              </a:rPr>
              <a:t>push button first</a:t>
            </a:r>
            <a:r>
              <a:rPr lang="en-GB" sz="2400" dirty="0">
                <a:solidFill>
                  <a:srgbClr val="7030A0"/>
                </a:solidFill>
              </a:rPr>
              <a:t> to activate reader </a:t>
            </a:r>
          </a:p>
          <a:p>
            <a:endParaRPr lang="en-GB" sz="2400" dirty="0"/>
          </a:p>
          <a:p>
            <a:r>
              <a:rPr lang="en-GB" sz="2400" dirty="0">
                <a:solidFill>
                  <a:srgbClr val="7030A0"/>
                </a:solidFill>
              </a:rPr>
              <a:t>Normally </a:t>
            </a:r>
            <a:r>
              <a:rPr lang="en-GB" sz="2400" dirty="0">
                <a:solidFill>
                  <a:schemeClr val="accent6">
                    <a:lumMod val="75000"/>
                  </a:schemeClr>
                </a:solidFill>
              </a:rPr>
              <a:t>insert bill </a:t>
            </a:r>
            <a:r>
              <a:rPr lang="en-GB" sz="2400" dirty="0">
                <a:solidFill>
                  <a:srgbClr val="7030A0"/>
                </a:solidFill>
              </a:rPr>
              <a:t>first before making selection</a:t>
            </a:r>
          </a:p>
          <a:p>
            <a:endParaRPr lang="en-GB" sz="2400" dirty="0"/>
          </a:p>
          <a:p>
            <a:r>
              <a:rPr lang="en-GB" sz="2400" dirty="0">
                <a:solidFill>
                  <a:srgbClr val="7030A0"/>
                </a:solidFill>
              </a:rPr>
              <a:t>Contravenes well known convention</a:t>
            </a:r>
          </a:p>
        </p:txBody>
      </p:sp>
      <p:pic>
        <p:nvPicPr>
          <p:cNvPr id="20484"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457200" y="2057400"/>
            <a:ext cx="3810000" cy="3117850"/>
          </a:xfrm>
        </p:spPr>
      </p:pic>
      <p:sp>
        <p:nvSpPr>
          <p:cNvPr id="20485" name="Rectangle 5"/>
          <p:cNvSpPr>
            <a:spLocks noChangeArrowheads="1"/>
          </p:cNvSpPr>
          <p:nvPr/>
        </p:nvSpPr>
        <p:spPr bwMode="auto">
          <a:xfrm>
            <a:off x="467544" y="515719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p>
        </p:txBody>
      </p:sp>
      <p:sp>
        <p:nvSpPr>
          <p:cNvPr id="2" name="Footer Placeholder 1"/>
          <p:cNvSpPr>
            <a:spLocks noGrp="1"/>
          </p:cNvSpPr>
          <p:nvPr>
            <p:ph type="ftr" sz="quarter" idx="11"/>
          </p:nvPr>
        </p:nvSpPr>
        <p:spPr/>
        <p:txBody>
          <a:bodyPr/>
          <a:lstStyle/>
          <a:p>
            <a:r>
              <a:rPr lang="en-GB" dirty="0"/>
              <a:t>www.id-book.com</a:t>
            </a:r>
          </a:p>
        </p:txBody>
      </p:sp>
      <p:sp>
        <p:nvSpPr>
          <p:cNvPr id="7" name="Slide Number Placeholder 1"/>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57445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7544" y="332656"/>
            <a:ext cx="8229600" cy="1143000"/>
          </a:xfrm>
        </p:spPr>
        <p:txBody>
          <a:bodyPr>
            <a:normAutofit fontScale="90000"/>
          </a:bodyPr>
          <a:lstStyle/>
          <a:p>
            <a:r>
              <a:rPr lang="en-GB" dirty="0"/>
              <a:t>Usability and user experience goals </a:t>
            </a:r>
          </a:p>
        </p:txBody>
      </p:sp>
      <p:sp>
        <p:nvSpPr>
          <p:cNvPr id="73731" name="Rectangle 3"/>
          <p:cNvSpPr>
            <a:spLocks noGrp="1" noChangeArrowheads="1"/>
          </p:cNvSpPr>
          <p:nvPr>
            <p:ph type="body" idx="1"/>
          </p:nvPr>
        </p:nvSpPr>
        <p:spPr>
          <a:xfrm>
            <a:off x="467544" y="1772816"/>
            <a:ext cx="8229600" cy="4525963"/>
          </a:xfrm>
        </p:spPr>
        <p:txBody>
          <a:bodyPr/>
          <a:lstStyle/>
          <a:p>
            <a:pPr>
              <a:lnSpc>
                <a:spcPct val="90000"/>
              </a:lnSpc>
            </a:pPr>
            <a:r>
              <a:rPr lang="en-GB" sz="2400" dirty="0">
                <a:solidFill>
                  <a:srgbClr val="7030A0"/>
                </a:solidFill>
              </a:rPr>
              <a:t>Selecting terms to convey a person’s feelings, emotions, etc., can help designers understand the multifaceted nature of the user experience</a:t>
            </a:r>
          </a:p>
          <a:p>
            <a:pPr>
              <a:lnSpc>
                <a:spcPct val="90000"/>
              </a:lnSpc>
              <a:buFontTx/>
              <a:buNone/>
            </a:pPr>
            <a:endParaRPr lang="en-GB" sz="800" dirty="0"/>
          </a:p>
          <a:p>
            <a:pPr>
              <a:lnSpc>
                <a:spcPct val="90000"/>
              </a:lnSpc>
            </a:pPr>
            <a:r>
              <a:rPr lang="en-GB" sz="2400" dirty="0">
                <a:solidFill>
                  <a:srgbClr val="7030A0"/>
                </a:solidFill>
              </a:rPr>
              <a:t>How do usability goals differ from user experience goals?</a:t>
            </a:r>
          </a:p>
          <a:p>
            <a:pPr>
              <a:lnSpc>
                <a:spcPct val="90000"/>
              </a:lnSpc>
            </a:pPr>
            <a:endParaRPr lang="en-GB" sz="800" dirty="0"/>
          </a:p>
          <a:p>
            <a:pPr>
              <a:lnSpc>
                <a:spcPct val="90000"/>
              </a:lnSpc>
            </a:pPr>
            <a:r>
              <a:rPr lang="en-GB" sz="2400" dirty="0">
                <a:solidFill>
                  <a:srgbClr val="7030A0"/>
                </a:solidFill>
              </a:rPr>
              <a:t>Are there trade-offs between the two kinds of goals?</a:t>
            </a:r>
          </a:p>
          <a:p>
            <a:pPr lvl="1">
              <a:lnSpc>
                <a:spcPct val="90000"/>
              </a:lnSpc>
            </a:pPr>
            <a:r>
              <a:rPr lang="en-GB" sz="2000" dirty="0">
                <a:solidFill>
                  <a:schemeClr val="accent1"/>
                </a:solidFill>
              </a:rPr>
              <a:t>e.g. can a product be both fun and safe?</a:t>
            </a:r>
          </a:p>
          <a:p>
            <a:pPr lvl="1">
              <a:lnSpc>
                <a:spcPct val="90000"/>
              </a:lnSpc>
            </a:pPr>
            <a:endParaRPr lang="en-GB" sz="800" dirty="0"/>
          </a:p>
          <a:p>
            <a:pPr>
              <a:lnSpc>
                <a:spcPct val="90000"/>
              </a:lnSpc>
            </a:pPr>
            <a:r>
              <a:rPr lang="en-GB" sz="2400" dirty="0">
                <a:solidFill>
                  <a:srgbClr val="7030A0"/>
                </a:solidFill>
              </a:rPr>
              <a:t>How easy is it to measure usability versus user experience goals?</a:t>
            </a:r>
          </a:p>
        </p:txBody>
      </p:sp>
      <p:sp>
        <p:nvSpPr>
          <p:cNvPr id="2" name="Slide Number Placeholder 1"/>
          <p:cNvSpPr>
            <a:spLocks noGrp="1"/>
          </p:cNvSpPr>
          <p:nvPr>
            <p:ph type="sldNum" sz="quarter" idx="12"/>
          </p:nvPr>
        </p:nvSpPr>
        <p:spPr/>
        <p:txBody>
          <a:bodyPr/>
          <a:lstStyle/>
          <a:p>
            <a:fld id="{A7EA2D8D-44E5-43C4-BBA1-AE3E32EF0894}" type="slidenum">
              <a:rPr lang="en-GB" smtClean="0"/>
              <a:t>40</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746819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3568" y="404664"/>
            <a:ext cx="7772400" cy="1143000"/>
          </a:xfrm>
        </p:spPr>
        <p:txBody>
          <a:bodyPr/>
          <a:lstStyle/>
          <a:p>
            <a:r>
              <a:rPr lang="en-GB" dirty="0"/>
              <a:t>Design principles</a:t>
            </a:r>
          </a:p>
        </p:txBody>
      </p:sp>
      <p:sp>
        <p:nvSpPr>
          <p:cNvPr id="75779" name="Rectangle 3"/>
          <p:cNvSpPr>
            <a:spLocks noGrp="1" noChangeArrowheads="1"/>
          </p:cNvSpPr>
          <p:nvPr>
            <p:ph type="body" idx="1"/>
          </p:nvPr>
        </p:nvSpPr>
        <p:spPr>
          <a:xfrm>
            <a:off x="683568" y="1916832"/>
            <a:ext cx="7772400" cy="4114800"/>
          </a:xfrm>
        </p:spPr>
        <p:txBody>
          <a:bodyPr>
            <a:normAutofit/>
          </a:bodyPr>
          <a:lstStyle/>
          <a:p>
            <a:pPr>
              <a:lnSpc>
                <a:spcPct val="90000"/>
              </a:lnSpc>
            </a:pPr>
            <a:r>
              <a:rPr lang="en-GB" sz="2400" dirty="0">
                <a:solidFill>
                  <a:srgbClr val="7030A0"/>
                </a:solidFill>
              </a:rPr>
              <a:t>Generalizable </a:t>
            </a:r>
            <a:r>
              <a:rPr lang="en-US" sz="2400" dirty="0">
                <a:solidFill>
                  <a:srgbClr val="7030A0"/>
                </a:solidFill>
              </a:rPr>
              <a:t>abstractions for thinking about different aspects of 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The do</a:t>
            </a:r>
            <a:r>
              <a:rPr lang="en-GB" sz="2400" dirty="0">
                <a:solidFill>
                  <a:srgbClr val="7030A0"/>
                </a:solidFill>
              </a:rPr>
              <a:t>’</a:t>
            </a:r>
            <a:r>
              <a:rPr lang="en-US" sz="2400" dirty="0">
                <a:solidFill>
                  <a:srgbClr val="7030A0"/>
                </a:solidFill>
              </a:rPr>
              <a:t>s and don'ts of interaction 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What to provide and what not to provide at the interface</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Derived from a mix of theory-based knowledge, experience and common-sense</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41</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2869138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a:t>Visibility</a:t>
            </a: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9" y="2132856"/>
            <a:ext cx="2064677" cy="274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Grp="1" noChangeArrowheads="1"/>
          </p:cNvSpPr>
          <p:nvPr>
            <p:ph type="body" idx="1"/>
          </p:nvPr>
        </p:nvSpPr>
        <p:spPr>
          <a:xfrm>
            <a:off x="2699792" y="1844824"/>
            <a:ext cx="6248400" cy="4114800"/>
          </a:xfrm>
          <a:noFill/>
        </p:spPr>
        <p:txBody>
          <a:bodyPr/>
          <a:lstStyle/>
          <a:p>
            <a:pPr>
              <a:lnSpc>
                <a:spcPct val="90000"/>
              </a:lnSpc>
              <a:spcBef>
                <a:spcPct val="0"/>
              </a:spcBef>
              <a:buFontTx/>
              <a:buNone/>
            </a:pPr>
            <a:r>
              <a:rPr lang="en-GB" sz="2400" dirty="0">
                <a:solidFill>
                  <a:srgbClr val="7030A0"/>
                </a:solidFill>
              </a:rPr>
              <a:t>• This is a control panel for an elevator</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How does it work?</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Push a button for the floor you want?</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Nothing happens. Push any other button? Still nothing. What do you need to do?</a:t>
            </a:r>
          </a:p>
          <a:p>
            <a:pPr>
              <a:lnSpc>
                <a:spcPct val="90000"/>
              </a:lnSpc>
              <a:spcBef>
                <a:spcPct val="0"/>
              </a:spcBef>
              <a:buFontTx/>
              <a:buNone/>
            </a:pPr>
            <a:endParaRPr lang="en-GB" sz="2400" dirty="0">
              <a:solidFill>
                <a:srgbClr val="7030A0"/>
              </a:solidFill>
            </a:endParaRPr>
          </a:p>
          <a:p>
            <a:pPr>
              <a:lnSpc>
                <a:spcPct val="90000"/>
              </a:lnSpc>
              <a:spcBef>
                <a:spcPct val="0"/>
              </a:spcBef>
            </a:pPr>
            <a:r>
              <a:rPr lang="en-GB" sz="2400" dirty="0">
                <a:solidFill>
                  <a:srgbClr val="7030A0"/>
                </a:solidFill>
              </a:rPr>
              <a:t>It is not visible as to what to do!</a:t>
            </a:r>
          </a:p>
        </p:txBody>
      </p:sp>
      <p:sp>
        <p:nvSpPr>
          <p:cNvPr id="77829" name="Rectangle 5"/>
          <p:cNvSpPr>
            <a:spLocks noChangeArrowheads="1"/>
          </p:cNvSpPr>
          <p:nvPr/>
        </p:nvSpPr>
        <p:spPr bwMode="auto">
          <a:xfrm>
            <a:off x="504942" y="4973265"/>
            <a:ext cx="297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050" baseline="0" dirty="0">
                <a:latin typeface="Liberation Sans" panose="020B0604020202020204" pitchFamily="34" charset="0"/>
                <a:ea typeface="Liberation Sans" panose="020B0604020202020204" pitchFamily="34" charset="0"/>
                <a:cs typeface="Liberation Sans" panose="020B0604020202020204" pitchFamily="34" charset="0"/>
              </a:rPr>
              <a:t>www.baddesigns.com</a:t>
            </a:r>
          </a:p>
        </p:txBody>
      </p:sp>
      <p:sp>
        <p:nvSpPr>
          <p:cNvPr id="2" name="Slide Number Placeholder 1"/>
          <p:cNvSpPr>
            <a:spLocks noGrp="1"/>
          </p:cNvSpPr>
          <p:nvPr>
            <p:ph type="sldNum" sz="quarter" idx="12"/>
          </p:nvPr>
        </p:nvSpPr>
        <p:spPr/>
        <p:txBody>
          <a:bodyPr/>
          <a:lstStyle/>
          <a:p>
            <a:fld id="{A7EA2D8D-44E5-43C4-BBA1-AE3E32EF0894}" type="slidenum">
              <a:rPr lang="en-GB" smtClean="0"/>
              <a:t>42</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1327834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79512" y="260648"/>
            <a:ext cx="8229600" cy="1143000"/>
          </a:xfrm>
        </p:spPr>
        <p:txBody>
          <a:bodyPr/>
          <a:lstStyle/>
          <a:p>
            <a:r>
              <a:rPr lang="en-GB" dirty="0"/>
              <a:t>Visibility</a:t>
            </a:r>
          </a:p>
        </p:txBody>
      </p:sp>
      <p:sp>
        <p:nvSpPr>
          <p:cNvPr id="98307" name="Rectangle 3"/>
          <p:cNvSpPr>
            <a:spLocks noGrp="1" noChangeArrowheads="1"/>
          </p:cNvSpPr>
          <p:nvPr>
            <p:ph type="body" idx="1"/>
          </p:nvPr>
        </p:nvSpPr>
        <p:spPr>
          <a:xfrm>
            <a:off x="1830379" y="1556792"/>
            <a:ext cx="6782222" cy="4464496"/>
          </a:xfrm>
        </p:spPr>
        <p:txBody>
          <a:bodyPr>
            <a:normAutofit fontScale="40000" lnSpcReduction="20000"/>
          </a:bodyPr>
          <a:lstStyle/>
          <a:p>
            <a:pPr lvl="3">
              <a:lnSpc>
                <a:spcPct val="90000"/>
              </a:lnSpc>
              <a:buFontTx/>
              <a:buNone/>
              <a:defRPr/>
            </a:pPr>
            <a:r>
              <a:rPr lang="en-GB" sz="1400" dirty="0">
                <a:solidFill>
                  <a:srgbClr val="7030A0"/>
                </a:solidFill>
              </a:rPr>
              <a:t>	   </a:t>
            </a:r>
            <a:r>
              <a:rPr lang="en-GB" sz="3800" dirty="0">
                <a:solidFill>
                  <a:srgbClr val="7030A0"/>
                </a:solidFill>
              </a:rPr>
              <a:t>…you need to insert your room card in the slot by the buttons to get the elevator to work!</a:t>
            </a:r>
          </a:p>
          <a:p>
            <a:pPr lvl="3">
              <a:lnSpc>
                <a:spcPct val="90000"/>
              </a:lnSpc>
              <a:buFontTx/>
              <a:buNone/>
              <a:defRPr/>
            </a:pPr>
            <a:endParaRPr lang="en-GB" sz="3200" dirty="0">
              <a:solidFill>
                <a:schemeClr val="accent2">
                  <a:lumMod val="75000"/>
                </a:schemeClr>
              </a:solidFill>
            </a:endParaRPr>
          </a:p>
          <a:p>
            <a:pPr lvl="3">
              <a:lnSpc>
                <a:spcPct val="90000"/>
              </a:lnSpc>
              <a:buFontTx/>
              <a:buNone/>
              <a:defRPr/>
            </a:pPr>
            <a:r>
              <a:rPr lang="en-GB" sz="3200" dirty="0">
                <a:solidFill>
                  <a:schemeClr val="accent2">
                    <a:lumMod val="75000"/>
                  </a:schemeClr>
                </a:solidFill>
              </a:rPr>
              <a:t> </a:t>
            </a:r>
            <a:endParaRPr lang="en-GB" sz="4400" dirty="0">
              <a:solidFill>
                <a:schemeClr val="accent2">
                  <a:lumMod val="75000"/>
                </a:schemeClr>
              </a:solidFill>
            </a:endParaRPr>
          </a:p>
          <a:p>
            <a:pPr lvl="3">
              <a:lnSpc>
                <a:spcPct val="90000"/>
              </a:lnSpc>
              <a:buFontTx/>
              <a:buNone/>
              <a:defRPr/>
            </a:pPr>
            <a:r>
              <a:rPr lang="en-GB" sz="4400" dirty="0">
                <a:solidFill>
                  <a:schemeClr val="accent2">
                    <a:lumMod val="75000"/>
                  </a:schemeClr>
                </a:solidFill>
              </a:rPr>
              <a:t>	</a:t>
            </a:r>
          </a:p>
          <a:p>
            <a:pPr lvl="3">
              <a:lnSpc>
                <a:spcPct val="90000"/>
              </a:lnSpc>
              <a:buFontTx/>
              <a:buNone/>
              <a:defRPr/>
            </a:pPr>
            <a:r>
              <a:rPr lang="en-GB" sz="4400" dirty="0">
                <a:solidFill>
                  <a:srgbClr val="7030A0"/>
                </a:solidFill>
              </a:rPr>
              <a:t>How would you make this action more visible?</a:t>
            </a:r>
          </a:p>
          <a:p>
            <a:pPr lvl="3">
              <a:lnSpc>
                <a:spcPct val="90000"/>
              </a:lnSpc>
              <a:buFontTx/>
              <a:buNone/>
              <a:defRPr/>
            </a:pPr>
            <a:endParaRPr lang="en-GB" sz="3200" dirty="0">
              <a:solidFill>
                <a:srgbClr val="7030A0"/>
              </a:solidFill>
            </a:endParaRPr>
          </a:p>
          <a:p>
            <a:pPr lvl="3" algn="just">
              <a:buFontTx/>
              <a:buNone/>
              <a:defRPr/>
            </a:pPr>
            <a:r>
              <a:rPr lang="en-GB" sz="4400" dirty="0">
                <a:solidFill>
                  <a:schemeClr val="accent1"/>
                </a:solidFill>
              </a:rPr>
              <a:t>• make the card reader more obvious</a:t>
            </a: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provide an auditory message, that says what to do (which language?)</a:t>
            </a: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provide a big label next to the card reader that flashes when someone enters</a:t>
            </a:r>
          </a:p>
          <a:p>
            <a:pPr lvl="3" algn="just">
              <a:buFontTx/>
              <a:buNone/>
              <a:defRPr/>
            </a:pPr>
            <a:endParaRPr lang="en-GB" sz="2500" dirty="0">
              <a:solidFill>
                <a:schemeClr val="accent1"/>
              </a:solidFill>
            </a:endParaRPr>
          </a:p>
          <a:p>
            <a:pPr lvl="3" algn="just">
              <a:buFontTx/>
              <a:buNone/>
              <a:defRPr/>
            </a:pPr>
            <a:r>
              <a:rPr lang="en-GB" sz="4400" dirty="0">
                <a:solidFill>
                  <a:schemeClr val="accent1"/>
                </a:solidFill>
              </a:rPr>
              <a:t>• make relevant parts visible</a:t>
            </a: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make what has to be done obvious</a:t>
            </a:r>
          </a:p>
          <a:p>
            <a:pPr lvl="3">
              <a:lnSpc>
                <a:spcPct val="90000"/>
              </a:lnSpc>
              <a:buFontTx/>
              <a:buNone/>
              <a:defRPr/>
            </a:pPr>
            <a:endParaRPr lang="en-GB" sz="1400" dirty="0"/>
          </a:p>
          <a:p>
            <a:pPr lvl="3">
              <a:lnSpc>
                <a:spcPct val="90000"/>
              </a:lnSpc>
              <a:buFontTx/>
              <a:buNone/>
              <a:defRPr/>
            </a:pPr>
            <a:r>
              <a:rPr lang="en-GB" sz="1400" dirty="0"/>
              <a:t> </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5" y="1866900"/>
            <a:ext cx="236597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Line 5"/>
          <p:cNvSpPr>
            <a:spLocks noChangeShapeType="1"/>
          </p:cNvSpPr>
          <p:nvPr/>
        </p:nvSpPr>
        <p:spPr bwMode="auto">
          <a:xfrm flipH="1">
            <a:off x="2843808" y="1823094"/>
            <a:ext cx="600472" cy="45377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Rectangle 1"/>
          <p:cNvSpPr/>
          <p:nvPr/>
        </p:nvSpPr>
        <p:spPr>
          <a:xfrm>
            <a:off x="403385" y="5157192"/>
            <a:ext cx="1426994" cy="246221"/>
          </a:xfrm>
          <a:prstGeom prst="rect">
            <a:avLst/>
          </a:prstGeom>
        </p:spPr>
        <p:txBody>
          <a:bodyPr wrap="none">
            <a:spAutoFit/>
          </a:bodyPr>
          <a:lstStyle/>
          <a:p>
            <a:r>
              <a:rPr lang="en-GB" sz="1000" dirty="0">
                <a:latin typeface="Liberation Sans" panose="020B0604020202020204" pitchFamily="34" charset="0"/>
                <a:ea typeface="Liberation Sans" panose="020B0604020202020204" pitchFamily="34" charset="0"/>
                <a:cs typeface="Liberation Sans" panose="020B0604020202020204" pitchFamily="34" charset="0"/>
              </a:rPr>
              <a:t>www.baddesigns.com</a:t>
            </a:r>
          </a:p>
        </p:txBody>
      </p:sp>
      <p:sp>
        <p:nvSpPr>
          <p:cNvPr id="3" name="Slide Number Placeholder 2"/>
          <p:cNvSpPr>
            <a:spLocks noGrp="1"/>
          </p:cNvSpPr>
          <p:nvPr>
            <p:ph type="sldNum" sz="quarter" idx="12"/>
          </p:nvPr>
        </p:nvSpPr>
        <p:spPr/>
        <p:txBody>
          <a:bodyPr/>
          <a:lstStyle/>
          <a:p>
            <a:fld id="{A7EA2D8D-44E5-43C4-BBA1-AE3E32EF0894}" type="slidenum">
              <a:rPr lang="en-GB" smtClean="0"/>
              <a:t>43</a:t>
            </a:fld>
            <a:endParaRPr lang="en-GB"/>
          </a:p>
        </p:txBody>
      </p:sp>
      <p:sp>
        <p:nvSpPr>
          <p:cNvPr id="4" name="Footer Placeholder 3"/>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603886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r>
              <a:rPr lang="en-GB" dirty="0"/>
              <a:t>What do I do if I am wearing black?</a:t>
            </a:r>
          </a:p>
        </p:txBody>
      </p:sp>
      <p:sp>
        <p:nvSpPr>
          <p:cNvPr id="81924" name="Rectangle 3"/>
          <p:cNvSpPr>
            <a:spLocks noGrp="1" noChangeArrowheads="1"/>
          </p:cNvSpPr>
          <p:nvPr>
            <p:ph type="body" idx="1"/>
          </p:nvPr>
        </p:nvSpPr>
        <p:spPr/>
        <p:txBody>
          <a:bodyPr/>
          <a:lstStyle/>
          <a:p>
            <a:pPr marL="0" indent="0">
              <a:buNone/>
            </a:pPr>
            <a:endParaRPr lang="en-GB" dirty="0">
              <a:solidFill>
                <a:srgbClr val="7030A0"/>
              </a:solidFill>
            </a:endParaRPr>
          </a:p>
          <a:p>
            <a:pPr marL="0" indent="0">
              <a:buNone/>
            </a:pPr>
            <a:r>
              <a:rPr lang="en-GB" dirty="0">
                <a:solidFill>
                  <a:srgbClr val="7030A0"/>
                </a:solidFill>
              </a:rPr>
              <a:t>Invisible automatic</a:t>
            </a:r>
            <a:br>
              <a:rPr lang="en-GB" dirty="0">
                <a:solidFill>
                  <a:srgbClr val="7030A0"/>
                </a:solidFill>
              </a:rPr>
            </a:br>
            <a:r>
              <a:rPr lang="en-GB" dirty="0">
                <a:solidFill>
                  <a:srgbClr val="7030A0"/>
                </a:solidFill>
              </a:rPr>
              <a:t>controls can make it </a:t>
            </a:r>
            <a:br>
              <a:rPr lang="en-GB" dirty="0">
                <a:solidFill>
                  <a:srgbClr val="7030A0"/>
                </a:solidFill>
              </a:rPr>
            </a:br>
            <a:r>
              <a:rPr lang="en-GB" dirty="0">
                <a:solidFill>
                  <a:srgbClr val="7030A0"/>
                </a:solidFill>
              </a:rPr>
              <a:t>more difficult </a:t>
            </a:r>
            <a:br>
              <a:rPr lang="en-GB" dirty="0">
                <a:solidFill>
                  <a:srgbClr val="7030A0"/>
                </a:solidFill>
              </a:rPr>
            </a:br>
            <a:r>
              <a:rPr lang="en-GB" dirty="0">
                <a:solidFill>
                  <a:srgbClr val="7030A0"/>
                </a:solidFill>
              </a:rPr>
              <a:t>to use</a:t>
            </a:r>
          </a:p>
        </p:txBody>
      </p:sp>
      <p:graphicFrame>
        <p:nvGraphicFramePr>
          <p:cNvPr id="81922" name="Object 2"/>
          <p:cNvGraphicFramePr>
            <a:graphicFrameLocks noChangeAspect="1"/>
          </p:cNvGraphicFramePr>
          <p:nvPr>
            <p:extLst>
              <p:ext uri="{D42A27DB-BD31-4B8C-83A1-F6EECF244321}">
                <p14:modId xmlns:p14="http://schemas.microsoft.com/office/powerpoint/2010/main" val="4252843198"/>
              </p:ext>
            </p:extLst>
          </p:nvPr>
        </p:nvGraphicFramePr>
        <p:xfrm>
          <a:off x="5940152" y="1412776"/>
          <a:ext cx="2668033" cy="4536504"/>
        </p:xfrm>
        <a:graphic>
          <a:graphicData uri="http://schemas.openxmlformats.org/presentationml/2006/ole">
            <mc:AlternateContent xmlns:mc="http://schemas.openxmlformats.org/markup-compatibility/2006">
              <mc:Choice xmlns:v="urn:schemas-microsoft-com:vml" Requires="v">
                <p:oleObj spid="_x0000_s65603" name="Document" r:id="rId4" imgW="3145536" imgH="5516880" progId="Word.Document.8">
                  <p:embed/>
                </p:oleObj>
              </mc:Choice>
              <mc:Fallback>
                <p:oleObj name="Document" r:id="rId4" imgW="3145536" imgH="55168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412776"/>
                        <a:ext cx="2668033" cy="4536504"/>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44</a:t>
            </a:fld>
            <a:endParaRPr lang="en-GB"/>
          </a:p>
        </p:txBody>
      </p:sp>
      <p:sp>
        <p:nvSpPr>
          <p:cNvPr id="3" name="Footer Placeholder 2"/>
          <p:cNvSpPr>
            <a:spLocks noGrp="1"/>
          </p:cNvSpPr>
          <p:nvPr>
            <p:ph type="ftr" sz="quarter" idx="11"/>
          </p:nvPr>
        </p:nvSpPr>
        <p:spPr/>
        <p:txBody>
          <a:bodyPr/>
          <a:lstStyle/>
          <a:p>
            <a:r>
              <a:rPr lang="en-GB" dirty="0"/>
              <a:t>www.id-book.com</a:t>
            </a:r>
          </a:p>
        </p:txBody>
      </p:sp>
      <p:pic>
        <p:nvPicPr>
          <p:cNvPr id="65567"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5229200"/>
            <a:ext cx="57626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856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Feedback</a:t>
            </a:r>
          </a:p>
        </p:txBody>
      </p:sp>
      <p:sp>
        <p:nvSpPr>
          <p:cNvPr id="83971" name="Rectangle 3"/>
          <p:cNvSpPr>
            <a:spLocks noGrp="1" noChangeArrowheads="1"/>
          </p:cNvSpPr>
          <p:nvPr>
            <p:ph type="body" idx="1"/>
          </p:nvPr>
        </p:nvSpPr>
        <p:spPr>
          <a:xfrm>
            <a:off x="762000" y="1752600"/>
            <a:ext cx="7772400" cy="4114800"/>
          </a:xfrm>
        </p:spPr>
        <p:txBody>
          <a:bodyPr/>
          <a:lstStyle/>
          <a:p>
            <a:r>
              <a:rPr lang="en-GB" sz="2400" dirty="0">
                <a:solidFill>
                  <a:srgbClr val="7030A0"/>
                </a:solidFill>
              </a:rPr>
              <a:t>Sending information back to the user about what has been done</a:t>
            </a:r>
          </a:p>
          <a:p>
            <a:r>
              <a:rPr lang="en-GB" sz="2400" dirty="0">
                <a:solidFill>
                  <a:srgbClr val="7030A0"/>
                </a:solidFill>
              </a:rPr>
              <a:t>Includes sound, highlighting, animation and combinations of these</a:t>
            </a:r>
          </a:p>
          <a:p>
            <a:endParaRPr lang="en-GB" sz="2400" dirty="0"/>
          </a:p>
          <a:p>
            <a:pPr lvl="1"/>
            <a:r>
              <a:rPr lang="en-GB" sz="2000" dirty="0">
                <a:solidFill>
                  <a:schemeClr val="accent1"/>
                </a:solidFill>
              </a:rPr>
              <a:t>e.g. when screen button clicked on provides sound or red highlight feedback:</a:t>
            </a:r>
          </a:p>
        </p:txBody>
      </p:sp>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r>
              <a:rPr lang="en-GB" sz="1800" baseline="0" dirty="0" err="1">
                <a:latin typeface="Liberation Sans" panose="020B0604020202020204" pitchFamily="34" charset="0"/>
                <a:ea typeface="Liberation Sans" panose="020B0604020202020204" pitchFamily="34" charset="0"/>
                <a:cs typeface="Liberation Sans" panose="020B0604020202020204" pitchFamily="34" charset="0"/>
              </a:rPr>
              <a:t>ccclichhk</a:t>
            </a:r>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45</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1737888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332656"/>
            <a:ext cx="8229600" cy="1143000"/>
          </a:xfrm>
        </p:spPr>
        <p:txBody>
          <a:bodyPr/>
          <a:lstStyle/>
          <a:p>
            <a:r>
              <a:rPr lang="en-GB" dirty="0"/>
              <a:t>Constraints</a:t>
            </a:r>
          </a:p>
        </p:txBody>
      </p:sp>
      <p:sp>
        <p:nvSpPr>
          <p:cNvPr id="86019" name="Rectangle 3"/>
          <p:cNvSpPr>
            <a:spLocks noGrp="1" noChangeArrowheads="1"/>
          </p:cNvSpPr>
          <p:nvPr>
            <p:ph type="body" idx="1"/>
          </p:nvPr>
        </p:nvSpPr>
        <p:spPr>
          <a:xfrm>
            <a:off x="467544" y="1844824"/>
            <a:ext cx="8229600" cy="4525963"/>
          </a:xfrm>
        </p:spPr>
        <p:txBody>
          <a:bodyPr/>
          <a:lstStyle/>
          <a:p>
            <a:pPr>
              <a:lnSpc>
                <a:spcPct val="90000"/>
              </a:lnSpc>
            </a:pPr>
            <a:r>
              <a:rPr lang="en-GB" dirty="0">
                <a:solidFill>
                  <a:srgbClr val="7030A0"/>
                </a:solidFill>
              </a:rPr>
              <a:t>Restricting the possible actions that can be performed</a:t>
            </a:r>
          </a:p>
          <a:p>
            <a:pPr>
              <a:lnSpc>
                <a:spcPct val="90000"/>
              </a:lnSpc>
            </a:pPr>
            <a:endParaRPr lang="en-GB" sz="1000" dirty="0">
              <a:solidFill>
                <a:srgbClr val="7030A0"/>
              </a:solidFill>
            </a:endParaRPr>
          </a:p>
          <a:p>
            <a:pPr>
              <a:lnSpc>
                <a:spcPct val="90000"/>
              </a:lnSpc>
            </a:pPr>
            <a:r>
              <a:rPr lang="en-GB" dirty="0">
                <a:solidFill>
                  <a:srgbClr val="7030A0"/>
                </a:solidFill>
              </a:rPr>
              <a:t>Helps prevent user from selecting incorrect options</a:t>
            </a:r>
          </a:p>
          <a:p>
            <a:pPr>
              <a:lnSpc>
                <a:spcPct val="90000"/>
              </a:lnSpc>
            </a:pPr>
            <a:endParaRPr lang="en-GB" sz="1000" dirty="0">
              <a:solidFill>
                <a:srgbClr val="7030A0"/>
              </a:solidFill>
            </a:endParaRPr>
          </a:p>
          <a:p>
            <a:pPr>
              <a:lnSpc>
                <a:spcPct val="90000"/>
              </a:lnSpc>
            </a:pPr>
            <a:r>
              <a:rPr lang="en-GB" dirty="0">
                <a:solidFill>
                  <a:srgbClr val="7030A0"/>
                </a:solidFill>
              </a:rPr>
              <a:t>Physical objects can be designed to constrain things</a:t>
            </a:r>
          </a:p>
          <a:p>
            <a:pPr>
              <a:lnSpc>
                <a:spcPct val="90000"/>
              </a:lnSpc>
            </a:pPr>
            <a:endParaRPr lang="en-GB" sz="1000" dirty="0">
              <a:solidFill>
                <a:srgbClr val="7030A0"/>
              </a:solidFill>
            </a:endParaRPr>
          </a:p>
          <a:p>
            <a:pPr lvl="1">
              <a:lnSpc>
                <a:spcPct val="90000"/>
              </a:lnSpc>
            </a:pPr>
            <a:r>
              <a:rPr lang="en-GB" sz="2000" dirty="0">
                <a:solidFill>
                  <a:schemeClr val="accent1"/>
                </a:solidFill>
              </a:rPr>
              <a:t>e.g. only one way you can insert a key into a lock</a:t>
            </a:r>
          </a:p>
          <a:p>
            <a:pPr>
              <a:lnSpc>
                <a:spcPct val="90000"/>
              </a:lnSpc>
            </a:pPr>
            <a:endParaRPr lang="en-GB" sz="2400" dirty="0"/>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46</a:t>
            </a:fld>
            <a:endParaRPr lang="en-GB" dirty="0"/>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5741919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en-GB"/>
              <a:t>Logical or ambiguous design?</a:t>
            </a:r>
          </a:p>
        </p:txBody>
      </p:sp>
      <p:sp>
        <p:nvSpPr>
          <p:cNvPr id="88067" name="Rectangle 3"/>
          <p:cNvSpPr>
            <a:spLocks noGrp="1" noChangeArrowheads="1"/>
          </p:cNvSpPr>
          <p:nvPr>
            <p:ph type="body" sz="half" idx="2"/>
          </p:nvPr>
        </p:nvSpPr>
        <p:spPr>
          <a:xfrm>
            <a:off x="4788024" y="2132856"/>
            <a:ext cx="3810000" cy="4114800"/>
          </a:xfrm>
        </p:spPr>
        <p:txBody>
          <a:bodyPr/>
          <a:lstStyle/>
          <a:p>
            <a:pPr>
              <a:lnSpc>
                <a:spcPct val="90000"/>
              </a:lnSpc>
            </a:pPr>
            <a:r>
              <a:rPr lang="en-GB" sz="2000" dirty="0">
                <a:solidFill>
                  <a:srgbClr val="7030A0"/>
                </a:solidFill>
              </a:rPr>
              <a:t>Where do you plug the mouse? </a:t>
            </a:r>
          </a:p>
          <a:p>
            <a:pPr>
              <a:lnSpc>
                <a:spcPct val="90000"/>
              </a:lnSpc>
            </a:pPr>
            <a:endParaRPr lang="en-GB" sz="2000" dirty="0">
              <a:solidFill>
                <a:srgbClr val="7030A0"/>
              </a:solidFill>
            </a:endParaRPr>
          </a:p>
          <a:p>
            <a:pPr>
              <a:lnSpc>
                <a:spcPct val="90000"/>
              </a:lnSpc>
            </a:pPr>
            <a:r>
              <a:rPr lang="en-GB" sz="2000" dirty="0">
                <a:solidFill>
                  <a:srgbClr val="7030A0"/>
                </a:solidFill>
              </a:rPr>
              <a:t>Where do you plug the keyboard?</a:t>
            </a:r>
          </a:p>
          <a:p>
            <a:pPr>
              <a:lnSpc>
                <a:spcPct val="90000"/>
              </a:lnSpc>
            </a:pPr>
            <a:endParaRPr lang="en-GB" sz="2000" dirty="0">
              <a:solidFill>
                <a:srgbClr val="7030A0"/>
              </a:solidFill>
            </a:endParaRPr>
          </a:p>
          <a:p>
            <a:pPr>
              <a:lnSpc>
                <a:spcPct val="90000"/>
              </a:lnSpc>
            </a:pPr>
            <a:r>
              <a:rPr lang="en-GB" sz="2000" dirty="0">
                <a:solidFill>
                  <a:srgbClr val="7030A0"/>
                </a:solidFill>
              </a:rPr>
              <a:t>top or bottom connector?</a:t>
            </a:r>
          </a:p>
          <a:p>
            <a:pPr>
              <a:lnSpc>
                <a:spcPct val="90000"/>
              </a:lnSpc>
            </a:pPr>
            <a:endParaRPr lang="en-GB" sz="2000" dirty="0">
              <a:solidFill>
                <a:srgbClr val="7030A0"/>
              </a:solidFill>
            </a:endParaRPr>
          </a:p>
          <a:p>
            <a:pPr>
              <a:lnSpc>
                <a:spcPct val="90000"/>
              </a:lnSpc>
            </a:pPr>
            <a:r>
              <a:rPr lang="en-GB" sz="2000" dirty="0">
                <a:solidFill>
                  <a:srgbClr val="7030A0"/>
                </a:solidFill>
              </a:rPr>
              <a:t>Do the </a:t>
            </a:r>
            <a:r>
              <a:rPr lang="en-GB" sz="2000" dirty="0" err="1">
                <a:solidFill>
                  <a:srgbClr val="7030A0"/>
                </a:solidFill>
              </a:rPr>
              <a:t>color</a:t>
            </a:r>
            <a:r>
              <a:rPr lang="en-GB" sz="2000" dirty="0">
                <a:solidFill>
                  <a:srgbClr val="7030A0"/>
                </a:solidFill>
              </a:rPr>
              <a:t> coded icons help?</a:t>
            </a:r>
          </a:p>
          <a:p>
            <a:pPr>
              <a:lnSpc>
                <a:spcPct val="90000"/>
              </a:lnSpc>
            </a:pPr>
            <a:endParaRPr lang="en-GB" sz="2000" dirty="0"/>
          </a:p>
          <a:p>
            <a:pPr>
              <a:lnSpc>
                <a:spcPct val="90000"/>
              </a:lnSpc>
            </a:pPr>
            <a:endParaRPr lang="en-GB" sz="2000" dirty="0"/>
          </a:p>
        </p:txBody>
      </p:sp>
      <p:pic>
        <p:nvPicPr>
          <p:cNvPr id="88068"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55576" y="2060848"/>
            <a:ext cx="3512947" cy="3366574"/>
          </a:xfrm>
        </p:spPr>
      </p:pic>
      <p:sp>
        <p:nvSpPr>
          <p:cNvPr id="88069" name="Rectangle 5"/>
          <p:cNvSpPr>
            <a:spLocks noChangeArrowheads="1"/>
          </p:cNvSpPr>
          <p:nvPr/>
        </p:nvSpPr>
        <p:spPr bwMode="auto">
          <a:xfrm>
            <a:off x="755576" y="548205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a:latin typeface="Liberation Sans" panose="020B0604020202020204" pitchFamily="34" charset="0"/>
                <a:ea typeface="Liberation Sans" panose="020B0604020202020204" pitchFamily="34" charset="0"/>
                <a:cs typeface="Liberation Sans" panose="020B0604020202020204" pitchFamily="34" charset="0"/>
              </a:rPr>
              <a:t>www.baddesigns.com</a:t>
            </a:r>
          </a:p>
        </p:txBody>
      </p:sp>
      <p:sp>
        <p:nvSpPr>
          <p:cNvPr id="2" name="Footer Placeholder 1"/>
          <p:cNvSpPr>
            <a:spLocks noGrp="1"/>
          </p:cNvSpPr>
          <p:nvPr>
            <p:ph type="ftr" sz="quarter" idx="11"/>
          </p:nvPr>
        </p:nvSpPr>
        <p:spPr/>
        <p:txBody>
          <a:bodyPr/>
          <a:lstStyle/>
          <a:p>
            <a:r>
              <a:rPr lang="en-GB"/>
              <a:t>www.id-book.com</a:t>
            </a:r>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47</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264526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548680"/>
            <a:ext cx="8305800" cy="1143000"/>
          </a:xfrm>
        </p:spPr>
        <p:txBody>
          <a:bodyPr>
            <a:normAutofit fontScale="90000"/>
          </a:bodyPr>
          <a:lstStyle/>
          <a:p>
            <a:r>
              <a:rPr lang="en-GB" dirty="0"/>
              <a:t>How to design them more logically</a:t>
            </a:r>
          </a:p>
        </p:txBody>
      </p:sp>
      <p:sp>
        <p:nvSpPr>
          <p:cNvPr id="90115" name="Rectangle 3"/>
          <p:cNvSpPr>
            <a:spLocks noGrp="1" noChangeArrowheads="1"/>
          </p:cNvSpPr>
          <p:nvPr>
            <p:ph type="body" sz="half" idx="2"/>
          </p:nvPr>
        </p:nvSpPr>
        <p:spPr>
          <a:xfrm>
            <a:off x="2699792" y="1844824"/>
            <a:ext cx="3810000" cy="4114800"/>
          </a:xfrm>
        </p:spPr>
        <p:txBody>
          <a:bodyPr/>
          <a:lstStyle/>
          <a:p>
            <a:pPr>
              <a:lnSpc>
                <a:spcPct val="90000"/>
              </a:lnSpc>
              <a:buFontTx/>
              <a:buNone/>
            </a:pPr>
            <a:r>
              <a:rPr lang="en-GB" sz="2400" dirty="0">
                <a:solidFill>
                  <a:srgbClr val="7030A0"/>
                </a:solidFill>
              </a:rPr>
              <a:t>(</a:t>
            </a:r>
            <a:r>
              <a:rPr lang="en-GB" sz="2400" dirty="0" err="1">
                <a:solidFill>
                  <a:srgbClr val="7030A0"/>
                </a:solidFill>
              </a:rPr>
              <a:t>i</a:t>
            </a:r>
            <a:r>
              <a:rPr lang="en-GB" sz="2400" dirty="0">
                <a:solidFill>
                  <a:srgbClr val="7030A0"/>
                </a:solidFill>
              </a:rPr>
              <a:t>) A provides direct adjacent mapping between icon and connector</a:t>
            </a:r>
          </a:p>
          <a:p>
            <a:pPr>
              <a:lnSpc>
                <a:spcPct val="90000"/>
              </a:lnSpc>
              <a:buFontTx/>
              <a:buNone/>
            </a:pPr>
            <a:endParaRPr lang="en-GB" sz="2400" dirty="0">
              <a:solidFill>
                <a:srgbClr val="7030A0"/>
              </a:solidFill>
            </a:endParaRPr>
          </a:p>
          <a:p>
            <a:pPr>
              <a:lnSpc>
                <a:spcPct val="90000"/>
              </a:lnSpc>
              <a:buFontTx/>
              <a:buNone/>
            </a:pPr>
            <a:endParaRPr lang="en-GB" sz="2400" dirty="0">
              <a:solidFill>
                <a:srgbClr val="7030A0"/>
              </a:solidFill>
            </a:endParaRPr>
          </a:p>
          <a:p>
            <a:pPr>
              <a:lnSpc>
                <a:spcPct val="90000"/>
              </a:lnSpc>
              <a:buFontTx/>
              <a:buNone/>
            </a:pPr>
            <a:r>
              <a:rPr lang="en-GB" sz="2400" dirty="0">
                <a:solidFill>
                  <a:srgbClr val="7030A0"/>
                </a:solidFill>
              </a:rPr>
              <a:t>(ii) B provides </a:t>
            </a:r>
            <a:r>
              <a:rPr lang="en-GB" sz="2400" dirty="0" err="1">
                <a:solidFill>
                  <a:srgbClr val="7030A0"/>
                </a:solidFill>
              </a:rPr>
              <a:t>color</a:t>
            </a:r>
            <a:r>
              <a:rPr lang="en-GB" sz="2400" dirty="0">
                <a:solidFill>
                  <a:srgbClr val="7030A0"/>
                </a:solidFill>
              </a:rPr>
              <a:t> coding to associate the connectors with the labels</a:t>
            </a:r>
          </a:p>
          <a:p>
            <a:pPr>
              <a:lnSpc>
                <a:spcPct val="90000"/>
              </a:lnSpc>
            </a:pPr>
            <a:endParaRPr lang="en-GB" sz="2400" dirty="0"/>
          </a:p>
        </p:txBody>
      </p:sp>
      <p:sp>
        <p:nvSpPr>
          <p:cNvPr id="90116" name="Rectangle 4"/>
          <p:cNvSpPr>
            <a:spLocks noChangeArrowheads="1"/>
          </p:cNvSpPr>
          <p:nvPr/>
        </p:nvSpPr>
        <p:spPr bwMode="auto">
          <a:xfrm>
            <a:off x="824800"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a:latin typeface="Liberation Sans" panose="020B0604020202020204" pitchFamily="34" charset="0"/>
                <a:ea typeface="Liberation Sans" panose="020B0604020202020204" pitchFamily="34" charset="0"/>
                <a:cs typeface="Liberation Sans" panose="020B0604020202020204" pitchFamily="34" charset="0"/>
              </a:rPr>
              <a:t>www.baddesigns.com</a:t>
            </a:r>
          </a:p>
        </p:txBody>
      </p:sp>
      <p:pic>
        <p:nvPicPr>
          <p:cNvPr id="90117" name="Picture 5"/>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21428" y="1700808"/>
            <a:ext cx="1417364" cy="2651792"/>
          </a:xfrm>
        </p:spPr>
      </p:pic>
      <p:pic>
        <p:nvPicPr>
          <p:cNvPr id="90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728" y="2961707"/>
            <a:ext cx="1477144"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732090" y="5733256"/>
            <a:ext cx="1800200" cy="530915"/>
          </a:xfrm>
          <a:prstGeom prst="rect">
            <a:avLst/>
          </a:prstGeom>
          <a:noFill/>
        </p:spPr>
        <p:txBody>
          <a:bodyPr wrap="square" rtlCol="0">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p>
          <a:p>
            <a:endParaRPr lang="en-US" dirty="0"/>
          </a:p>
        </p:txBody>
      </p:sp>
      <p:sp>
        <p:nvSpPr>
          <p:cNvPr id="4" name="Footer Placeholder 3"/>
          <p:cNvSpPr>
            <a:spLocks noGrp="1"/>
          </p:cNvSpPr>
          <p:nvPr>
            <p:ph type="ftr" sz="quarter" idx="11"/>
          </p:nvPr>
        </p:nvSpPr>
        <p:spPr/>
        <p:txBody>
          <a:bodyPr/>
          <a:lstStyle/>
          <a:p>
            <a:r>
              <a:rPr lang="en-GB" dirty="0"/>
              <a:t>www.id-book.com</a:t>
            </a:r>
          </a:p>
        </p:txBody>
      </p:sp>
      <p:sp>
        <p:nvSpPr>
          <p:cNvPr id="9"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48</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565392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dirty="0"/>
              <a:t>Consistency</a:t>
            </a:r>
          </a:p>
        </p:txBody>
      </p:sp>
      <p:sp>
        <p:nvSpPr>
          <p:cNvPr id="92163" name="Rectangle 3"/>
          <p:cNvSpPr>
            <a:spLocks noGrp="1" noChangeArrowheads="1"/>
          </p:cNvSpPr>
          <p:nvPr>
            <p:ph type="body" idx="1"/>
          </p:nvPr>
        </p:nvSpPr>
        <p:spPr>
          <a:xfrm>
            <a:off x="467544" y="1700808"/>
            <a:ext cx="8229600" cy="4525963"/>
          </a:xfrm>
        </p:spPr>
        <p:txBody>
          <a:bodyPr/>
          <a:lstStyle/>
          <a:p>
            <a:r>
              <a:rPr lang="en-GB" sz="2400" dirty="0">
                <a:solidFill>
                  <a:srgbClr val="7030A0"/>
                </a:solidFill>
              </a:rPr>
              <a:t>Design interfaces to have similar operations and use similar elements for similar tasks</a:t>
            </a:r>
          </a:p>
          <a:p>
            <a:endParaRPr lang="en-GB" sz="2400" dirty="0">
              <a:solidFill>
                <a:srgbClr val="7030A0"/>
              </a:solidFill>
            </a:endParaRPr>
          </a:p>
          <a:p>
            <a:r>
              <a:rPr lang="en-GB" sz="2400" dirty="0">
                <a:solidFill>
                  <a:srgbClr val="7030A0"/>
                </a:solidFill>
              </a:rPr>
              <a:t>For example:</a:t>
            </a:r>
          </a:p>
          <a:p>
            <a:pPr lvl="1"/>
            <a:r>
              <a:rPr lang="en-GB" sz="2000" dirty="0">
                <a:solidFill>
                  <a:schemeClr val="accent1"/>
                </a:solidFill>
              </a:rPr>
              <a:t>always use ctrl key plus first initial of the command for an operation – </a:t>
            </a:r>
            <a:r>
              <a:rPr lang="en-GB" sz="2000" dirty="0" err="1">
                <a:solidFill>
                  <a:schemeClr val="accent1"/>
                </a:solidFill>
              </a:rPr>
              <a:t>ctrl+C</a:t>
            </a:r>
            <a:r>
              <a:rPr lang="en-GB" sz="2000" dirty="0">
                <a:solidFill>
                  <a:schemeClr val="accent1"/>
                </a:solidFill>
              </a:rPr>
              <a:t>,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ctrl+O</a:t>
            </a:r>
            <a:endParaRPr lang="en-GB" sz="2000" dirty="0">
              <a:solidFill>
                <a:schemeClr val="accent1"/>
              </a:solidFill>
            </a:endParaRPr>
          </a:p>
          <a:p>
            <a:pPr lvl="1"/>
            <a:endParaRPr lang="en-GB" sz="2000" dirty="0"/>
          </a:p>
          <a:p>
            <a:r>
              <a:rPr lang="en-GB" sz="2400" dirty="0">
                <a:solidFill>
                  <a:srgbClr val="7030A0"/>
                </a:solidFill>
              </a:rPr>
              <a:t>Main benefit is consistent interfaces are easier to learn and use</a:t>
            </a:r>
          </a:p>
        </p:txBody>
      </p:sp>
      <p:sp>
        <p:nvSpPr>
          <p:cNvPr id="2" name="Slide Number Placeholder 1"/>
          <p:cNvSpPr>
            <a:spLocks noGrp="1"/>
          </p:cNvSpPr>
          <p:nvPr>
            <p:ph type="sldNum" sz="quarter" idx="12"/>
          </p:nvPr>
        </p:nvSpPr>
        <p:spPr/>
        <p:txBody>
          <a:bodyPr/>
          <a:lstStyle/>
          <a:p>
            <a:fld id="{A7EA2D8D-44E5-43C4-BBA1-AE3E32EF0894}" type="slidenum">
              <a:rPr lang="en-GB" smtClean="0"/>
              <a:t>49</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4258909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11560" y="404664"/>
            <a:ext cx="7772400" cy="1143000"/>
          </a:xfrm>
        </p:spPr>
        <p:txBody>
          <a:bodyPr/>
          <a:lstStyle/>
          <a:p>
            <a:r>
              <a:rPr lang="en-GB" dirty="0"/>
              <a:t>Good design</a:t>
            </a:r>
          </a:p>
        </p:txBody>
      </p:sp>
      <p:sp>
        <p:nvSpPr>
          <p:cNvPr id="22532" name="Rectangle 4"/>
          <p:cNvSpPr>
            <a:spLocks noGrp="1" noChangeArrowheads="1"/>
          </p:cNvSpPr>
          <p:nvPr>
            <p:ph type="body" sz="half" idx="2"/>
          </p:nvPr>
        </p:nvSpPr>
        <p:spPr>
          <a:xfrm>
            <a:off x="1547664" y="4221088"/>
            <a:ext cx="7056784" cy="2160240"/>
          </a:xfrm>
        </p:spPr>
        <p:txBody>
          <a:bodyPr>
            <a:normAutofit fontScale="92500" lnSpcReduction="10000"/>
          </a:bodyPr>
          <a:lstStyle/>
          <a:p>
            <a:pPr>
              <a:lnSpc>
                <a:spcPct val="90000"/>
              </a:lnSpc>
            </a:pPr>
            <a:r>
              <a:rPr lang="en-GB" sz="2000" dirty="0">
                <a:solidFill>
                  <a:srgbClr val="7030A0"/>
                </a:solidFill>
              </a:rPr>
              <a:t>Marble answering machine (Bishop, 1995)</a:t>
            </a:r>
          </a:p>
          <a:p>
            <a:pPr>
              <a:lnSpc>
                <a:spcPct val="90000"/>
              </a:lnSpc>
            </a:pPr>
            <a:endParaRPr lang="en-GB" sz="2000" dirty="0">
              <a:solidFill>
                <a:srgbClr val="7030A0"/>
              </a:solidFill>
            </a:endParaRPr>
          </a:p>
          <a:p>
            <a:pPr>
              <a:lnSpc>
                <a:spcPct val="90000"/>
              </a:lnSpc>
            </a:pPr>
            <a:r>
              <a:rPr lang="en-GB" sz="2000" dirty="0">
                <a:solidFill>
                  <a:srgbClr val="7030A0"/>
                </a:solidFill>
              </a:rPr>
              <a:t>Based on how everyday objects behave</a:t>
            </a:r>
          </a:p>
          <a:p>
            <a:pPr>
              <a:lnSpc>
                <a:spcPct val="90000"/>
              </a:lnSpc>
            </a:pPr>
            <a:endParaRPr lang="en-GB" sz="2000" dirty="0">
              <a:solidFill>
                <a:srgbClr val="7030A0"/>
              </a:solidFill>
            </a:endParaRPr>
          </a:p>
          <a:p>
            <a:pPr>
              <a:lnSpc>
                <a:spcPct val="90000"/>
              </a:lnSpc>
            </a:pPr>
            <a:r>
              <a:rPr lang="en-GB" sz="2000" dirty="0">
                <a:solidFill>
                  <a:srgbClr val="7030A0"/>
                </a:solidFill>
              </a:rPr>
              <a:t>Easy, intuitive and a pleasure to use</a:t>
            </a:r>
          </a:p>
          <a:p>
            <a:pPr>
              <a:lnSpc>
                <a:spcPct val="90000"/>
              </a:lnSpc>
            </a:pPr>
            <a:endParaRPr lang="en-GB" sz="2000" dirty="0">
              <a:solidFill>
                <a:srgbClr val="7030A0"/>
              </a:solidFill>
            </a:endParaRPr>
          </a:p>
          <a:p>
            <a:pPr>
              <a:lnSpc>
                <a:spcPct val="90000"/>
              </a:lnSpc>
            </a:pPr>
            <a:r>
              <a:rPr lang="en-GB" sz="2000" dirty="0">
                <a:solidFill>
                  <a:srgbClr val="7030A0"/>
                </a:solidFill>
              </a:rPr>
              <a:t>Only requires one-step actions to perform core tasks</a:t>
            </a:r>
          </a:p>
          <a:p>
            <a:pPr>
              <a:lnSpc>
                <a:spcPct val="90000"/>
              </a:lnSpc>
            </a:pPr>
            <a:endParaRPr lang="en-GB" sz="2400" dirty="0"/>
          </a:p>
        </p:txBody>
      </p:sp>
      <p:pic>
        <p:nvPicPr>
          <p:cNvPr id="616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305245"/>
            <a:ext cx="5965405" cy="273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GB"/>
              <a:t>www.id-book.com</a:t>
            </a:r>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5</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169802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67544" y="332656"/>
            <a:ext cx="8229600" cy="1143000"/>
          </a:xfrm>
        </p:spPr>
        <p:txBody>
          <a:bodyPr>
            <a:normAutofit/>
          </a:bodyPr>
          <a:lstStyle/>
          <a:p>
            <a:r>
              <a:rPr lang="en-GB" dirty="0"/>
              <a:t>When consistency breaks down</a:t>
            </a:r>
          </a:p>
        </p:txBody>
      </p:sp>
      <p:sp>
        <p:nvSpPr>
          <p:cNvPr id="94211" name="Rectangle 3"/>
          <p:cNvSpPr>
            <a:spLocks noGrp="1" noChangeArrowheads="1"/>
          </p:cNvSpPr>
          <p:nvPr>
            <p:ph type="body" idx="1"/>
          </p:nvPr>
        </p:nvSpPr>
        <p:spPr>
          <a:xfrm>
            <a:off x="467544" y="1844824"/>
            <a:ext cx="8229600" cy="4525963"/>
          </a:xfrm>
        </p:spPr>
        <p:txBody>
          <a:bodyPr/>
          <a:lstStyle/>
          <a:p>
            <a:pPr>
              <a:lnSpc>
                <a:spcPct val="90000"/>
              </a:lnSpc>
            </a:pPr>
            <a:r>
              <a:rPr lang="en-GB" sz="2400" dirty="0">
                <a:solidFill>
                  <a:srgbClr val="7030A0"/>
                </a:solidFill>
              </a:rPr>
              <a:t>What happens if there is more than one command starting with the same letter?</a:t>
            </a:r>
          </a:p>
          <a:p>
            <a:pPr lvl="1">
              <a:lnSpc>
                <a:spcPct val="90000"/>
              </a:lnSpc>
            </a:pPr>
            <a:r>
              <a:rPr lang="en-GB" sz="2000" dirty="0">
                <a:solidFill>
                  <a:schemeClr val="accent1"/>
                </a:solidFill>
              </a:rPr>
              <a:t>e.g. save, spelling, select, style</a:t>
            </a:r>
          </a:p>
          <a:p>
            <a:pPr lvl="1">
              <a:lnSpc>
                <a:spcPct val="90000"/>
              </a:lnSpc>
            </a:pPr>
            <a:endParaRPr lang="en-GB" sz="2000" dirty="0"/>
          </a:p>
          <a:p>
            <a:pPr>
              <a:lnSpc>
                <a:spcPct val="90000"/>
              </a:lnSpc>
            </a:pPr>
            <a:r>
              <a:rPr lang="en-GB" sz="2400" dirty="0">
                <a:solidFill>
                  <a:srgbClr val="7030A0"/>
                </a:solidFill>
              </a:rPr>
              <a:t>Have to find other initials or combinations of keys, thereby breaking the consistency rule</a:t>
            </a:r>
          </a:p>
          <a:p>
            <a:pPr lvl="1">
              <a:lnSpc>
                <a:spcPct val="90000"/>
              </a:lnSpc>
            </a:pPr>
            <a:r>
              <a:rPr lang="en-GB" sz="2000" dirty="0">
                <a:solidFill>
                  <a:schemeClr val="accent1"/>
                </a:solidFill>
              </a:rPr>
              <a:t>e.g.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ctrl+Sp</a:t>
            </a:r>
            <a:r>
              <a:rPr lang="en-GB" sz="2000" dirty="0">
                <a:solidFill>
                  <a:schemeClr val="accent1"/>
                </a:solidFill>
              </a:rPr>
              <a:t>, </a:t>
            </a:r>
            <a:r>
              <a:rPr lang="en-GB" sz="2000" dirty="0" err="1">
                <a:solidFill>
                  <a:schemeClr val="accent1"/>
                </a:solidFill>
              </a:rPr>
              <a:t>ctrl+shift+L</a:t>
            </a:r>
            <a:endParaRPr lang="en-GB" sz="2000" dirty="0">
              <a:solidFill>
                <a:schemeClr val="accent1"/>
              </a:solidFill>
            </a:endParaRPr>
          </a:p>
          <a:p>
            <a:pPr lvl="1">
              <a:lnSpc>
                <a:spcPct val="90000"/>
              </a:lnSpc>
            </a:pPr>
            <a:endParaRPr lang="en-GB" sz="2000" dirty="0"/>
          </a:p>
          <a:p>
            <a:pPr>
              <a:lnSpc>
                <a:spcPct val="90000"/>
              </a:lnSpc>
            </a:pPr>
            <a:r>
              <a:rPr lang="en-GB" sz="2400" dirty="0">
                <a:solidFill>
                  <a:srgbClr val="7030A0"/>
                </a:solidFill>
              </a:rPr>
              <a:t>Increases learning burden on user, making them more prone to errors </a:t>
            </a:r>
          </a:p>
          <a:p>
            <a:pPr lvl="1">
              <a:lnSpc>
                <a:spcPct val="90000"/>
              </a:lnSpc>
              <a:buFontTx/>
              <a:buNone/>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50</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7447702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GB"/>
              <a:t>Internal and external consistency</a:t>
            </a:r>
          </a:p>
        </p:txBody>
      </p:sp>
      <p:sp>
        <p:nvSpPr>
          <p:cNvPr id="96259" name="Rectangle 3"/>
          <p:cNvSpPr>
            <a:spLocks noGrp="1" noChangeArrowheads="1"/>
          </p:cNvSpPr>
          <p:nvPr>
            <p:ph type="body" idx="1"/>
          </p:nvPr>
        </p:nvSpPr>
        <p:spPr>
          <a:xfrm>
            <a:off x="685800" y="1981200"/>
            <a:ext cx="8001000" cy="4114800"/>
          </a:xfrm>
        </p:spPr>
        <p:txBody>
          <a:bodyPr>
            <a:normAutofit lnSpcReduction="10000"/>
          </a:bodyPr>
          <a:lstStyle/>
          <a:p>
            <a:pPr>
              <a:lnSpc>
                <a:spcPct val="90000"/>
              </a:lnSpc>
            </a:pPr>
            <a:r>
              <a:rPr lang="en-GB" sz="2800" dirty="0">
                <a:solidFill>
                  <a:srgbClr val="7030A0"/>
                </a:solidFill>
              </a:rPr>
              <a:t>Internal consistency refers to designing operations to behave the same within an application</a:t>
            </a:r>
          </a:p>
          <a:p>
            <a:pPr>
              <a:lnSpc>
                <a:spcPct val="90000"/>
              </a:lnSpc>
            </a:pPr>
            <a:endParaRPr lang="en-GB" sz="800" dirty="0">
              <a:solidFill>
                <a:srgbClr val="7030A0"/>
              </a:solidFill>
            </a:endParaRPr>
          </a:p>
          <a:p>
            <a:pPr lvl="1">
              <a:lnSpc>
                <a:spcPct val="90000"/>
              </a:lnSpc>
            </a:pPr>
            <a:r>
              <a:rPr lang="en-GB" sz="2400" dirty="0">
                <a:solidFill>
                  <a:schemeClr val="accent1"/>
                </a:solidFill>
              </a:rPr>
              <a:t>Difficult to achieve with complex interfaces</a:t>
            </a:r>
          </a:p>
          <a:p>
            <a:pPr lvl="1">
              <a:lnSpc>
                <a:spcPct val="90000"/>
              </a:lnSpc>
            </a:pPr>
            <a:endParaRPr lang="en-GB" sz="2400" dirty="0">
              <a:solidFill>
                <a:schemeClr val="accent1"/>
              </a:solidFill>
            </a:endParaRPr>
          </a:p>
          <a:p>
            <a:pPr>
              <a:lnSpc>
                <a:spcPct val="90000"/>
              </a:lnSpc>
            </a:pPr>
            <a:r>
              <a:rPr lang="en-GB" sz="2800" dirty="0">
                <a:solidFill>
                  <a:srgbClr val="7030A0"/>
                </a:solidFill>
              </a:rPr>
              <a:t>External consistency refers to designing operations, interfaces, etc., to be the same across applications and devices</a:t>
            </a:r>
          </a:p>
          <a:p>
            <a:pPr>
              <a:lnSpc>
                <a:spcPct val="90000"/>
              </a:lnSpc>
            </a:pPr>
            <a:endParaRPr lang="en-GB" sz="900" dirty="0">
              <a:solidFill>
                <a:srgbClr val="7030A0"/>
              </a:solidFill>
            </a:endParaRPr>
          </a:p>
          <a:p>
            <a:pPr lvl="1">
              <a:lnSpc>
                <a:spcPct val="90000"/>
              </a:lnSpc>
            </a:pPr>
            <a:r>
              <a:rPr lang="en-GB" sz="2400" dirty="0">
                <a:solidFill>
                  <a:schemeClr val="accent1"/>
                </a:solidFill>
              </a:rPr>
              <a:t>Very rarely the case, based on different designer’s preference</a:t>
            </a:r>
          </a:p>
          <a:p>
            <a:pPr>
              <a:lnSpc>
                <a:spcPct val="90000"/>
              </a:lnSpc>
            </a:pPr>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t>51</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87535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a:t>Keypad numbers layout</a:t>
            </a:r>
          </a:p>
        </p:txBody>
      </p:sp>
      <p:sp>
        <p:nvSpPr>
          <p:cNvPr id="98307" name="Rectangle 3"/>
          <p:cNvSpPr>
            <a:spLocks noGrp="1" noChangeArrowheads="1"/>
          </p:cNvSpPr>
          <p:nvPr>
            <p:ph type="body" idx="1"/>
          </p:nvPr>
        </p:nvSpPr>
        <p:spPr>
          <a:xfrm>
            <a:off x="685800" y="1981200"/>
            <a:ext cx="8001000" cy="4114800"/>
          </a:xfrm>
        </p:spPr>
        <p:txBody>
          <a:bodyPr/>
          <a:lstStyle/>
          <a:p>
            <a:r>
              <a:rPr lang="en-GB" dirty="0">
                <a:solidFill>
                  <a:srgbClr val="7030A0"/>
                </a:solidFill>
              </a:rPr>
              <a:t>A case of external inconsistency</a:t>
            </a:r>
          </a:p>
          <a:p>
            <a:pPr lvl="1"/>
            <a:endParaRPr lang="en-GB" dirty="0"/>
          </a:p>
          <a:p>
            <a:endParaRPr lang="en-GB" dirty="0"/>
          </a:p>
        </p:txBody>
      </p:sp>
      <p:sp>
        <p:nvSpPr>
          <p:cNvPr id="98308" name="Rectangle 4"/>
          <p:cNvSpPr>
            <a:spLocks noChangeArrowheads="1"/>
          </p:cNvSpPr>
          <p:nvPr/>
        </p:nvSpPr>
        <p:spPr bwMode="auto">
          <a:xfrm>
            <a:off x="13874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3874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24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27" name="Text Box 23"/>
          <p:cNvSpPr txBox="1">
            <a:spLocks noChangeArrowheads="1"/>
          </p:cNvSpPr>
          <p:nvPr/>
        </p:nvSpPr>
        <p:spPr bwMode="auto">
          <a:xfrm>
            <a:off x="20574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28" name="Text Box 24"/>
          <p:cNvSpPr txBox="1">
            <a:spLocks noChangeArrowheads="1"/>
          </p:cNvSpPr>
          <p:nvPr/>
        </p:nvSpPr>
        <p:spPr bwMode="auto">
          <a:xfrm>
            <a:off x="2530475" y="39782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29" name="Text Box 25"/>
          <p:cNvSpPr txBox="1">
            <a:spLocks noChangeArrowheads="1"/>
          </p:cNvSpPr>
          <p:nvPr/>
        </p:nvSpPr>
        <p:spPr bwMode="auto">
          <a:xfrm>
            <a:off x="15240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30" name="Text Box 26"/>
          <p:cNvSpPr txBox="1">
            <a:spLocks noChangeArrowheads="1"/>
          </p:cNvSpPr>
          <p:nvPr/>
        </p:nvSpPr>
        <p:spPr bwMode="auto">
          <a:xfrm>
            <a:off x="20574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31" name="Text Box 27"/>
          <p:cNvSpPr txBox="1">
            <a:spLocks noChangeArrowheads="1"/>
          </p:cNvSpPr>
          <p:nvPr/>
        </p:nvSpPr>
        <p:spPr bwMode="auto">
          <a:xfrm>
            <a:off x="25908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32" name="Text Box 28"/>
          <p:cNvSpPr txBox="1">
            <a:spLocks noChangeArrowheads="1"/>
          </p:cNvSpPr>
          <p:nvPr/>
        </p:nvSpPr>
        <p:spPr bwMode="auto">
          <a:xfrm>
            <a:off x="1463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3" name="Text Box 29"/>
          <p:cNvSpPr txBox="1">
            <a:spLocks noChangeArrowheads="1"/>
          </p:cNvSpPr>
          <p:nvPr/>
        </p:nvSpPr>
        <p:spPr bwMode="auto">
          <a:xfrm>
            <a:off x="20574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4" name="Text Box 30"/>
          <p:cNvSpPr txBox="1">
            <a:spLocks noChangeArrowheads="1"/>
          </p:cNvSpPr>
          <p:nvPr/>
        </p:nvSpPr>
        <p:spPr bwMode="auto">
          <a:xfrm>
            <a:off x="26670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5" name="Text Box 31"/>
          <p:cNvSpPr txBox="1">
            <a:spLocks noChangeArrowheads="1"/>
          </p:cNvSpPr>
          <p:nvPr/>
        </p:nvSpPr>
        <p:spPr bwMode="auto">
          <a:xfrm>
            <a:off x="5715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6" name="Text Box 32"/>
          <p:cNvSpPr txBox="1">
            <a:spLocks noChangeArrowheads="1"/>
          </p:cNvSpPr>
          <p:nvPr/>
        </p:nvSpPr>
        <p:spPr bwMode="auto">
          <a:xfrm>
            <a:off x="63087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7" name="Text Box 33"/>
          <p:cNvSpPr txBox="1">
            <a:spLocks noChangeArrowheads="1"/>
          </p:cNvSpPr>
          <p:nvPr/>
        </p:nvSpPr>
        <p:spPr bwMode="auto">
          <a:xfrm>
            <a:off x="69183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8" name="Text Box 34"/>
          <p:cNvSpPr txBox="1">
            <a:spLocks noChangeArrowheads="1"/>
          </p:cNvSpPr>
          <p:nvPr/>
        </p:nvSpPr>
        <p:spPr bwMode="auto">
          <a:xfrm>
            <a:off x="57912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39" name="Text Box 35"/>
          <p:cNvSpPr txBox="1">
            <a:spLocks noChangeArrowheads="1"/>
          </p:cNvSpPr>
          <p:nvPr/>
        </p:nvSpPr>
        <p:spPr bwMode="auto">
          <a:xfrm>
            <a:off x="63246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40" name="Text Box 36"/>
          <p:cNvSpPr txBox="1">
            <a:spLocks noChangeArrowheads="1"/>
          </p:cNvSpPr>
          <p:nvPr/>
        </p:nvSpPr>
        <p:spPr bwMode="auto">
          <a:xfrm>
            <a:off x="6797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1" name="Text Box 37"/>
          <p:cNvSpPr txBox="1">
            <a:spLocks noChangeArrowheads="1"/>
          </p:cNvSpPr>
          <p:nvPr/>
        </p:nvSpPr>
        <p:spPr bwMode="auto">
          <a:xfrm>
            <a:off x="57912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42" name="Text Box 38"/>
          <p:cNvSpPr txBox="1">
            <a:spLocks noChangeArrowheads="1"/>
          </p:cNvSpPr>
          <p:nvPr/>
        </p:nvSpPr>
        <p:spPr bwMode="auto">
          <a:xfrm>
            <a:off x="63246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43" name="Text Box 39"/>
          <p:cNvSpPr txBox="1">
            <a:spLocks noChangeArrowheads="1"/>
          </p:cNvSpPr>
          <p:nvPr/>
        </p:nvSpPr>
        <p:spPr bwMode="auto">
          <a:xfrm>
            <a:off x="68580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44" name="Rectangle 40"/>
          <p:cNvSpPr>
            <a:spLocks noChangeArrowheads="1"/>
          </p:cNvSpPr>
          <p:nvPr/>
        </p:nvSpPr>
        <p:spPr bwMode="auto">
          <a:xfrm>
            <a:off x="1920875" y="55022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73275" y="55784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6" name="Rectangle 42"/>
          <p:cNvSpPr>
            <a:spLocks noChangeArrowheads="1"/>
          </p:cNvSpPr>
          <p:nvPr/>
        </p:nvSpPr>
        <p:spPr bwMode="auto">
          <a:xfrm>
            <a:off x="5638800" y="5486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775325" y="5470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8" name="Text Box 44"/>
          <p:cNvSpPr txBox="1">
            <a:spLocks noChangeArrowheads="1"/>
          </p:cNvSpPr>
          <p:nvPr/>
        </p:nvSpPr>
        <p:spPr bwMode="auto">
          <a:xfrm>
            <a:off x="684599" y="3373589"/>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3396734"/>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p>
        </p:txBody>
      </p:sp>
      <p:sp>
        <p:nvSpPr>
          <p:cNvPr id="2" name="Slide Number Placeholder 1"/>
          <p:cNvSpPr>
            <a:spLocks noGrp="1"/>
          </p:cNvSpPr>
          <p:nvPr>
            <p:ph type="sldNum" sz="quarter" idx="12"/>
          </p:nvPr>
        </p:nvSpPr>
        <p:spPr/>
        <p:txBody>
          <a:bodyPr/>
          <a:lstStyle/>
          <a:p>
            <a:fld id="{A7EA2D8D-44E5-43C4-BBA1-AE3E32EF0894}" type="slidenum">
              <a:rPr lang="en-GB" smtClean="0"/>
              <a:t>52</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451152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a:t>Affordances: to give a clue</a:t>
            </a:r>
          </a:p>
        </p:txBody>
      </p:sp>
      <p:sp>
        <p:nvSpPr>
          <p:cNvPr id="100355" name="Rectangle 3"/>
          <p:cNvSpPr>
            <a:spLocks noGrp="1" noChangeArrowheads="1"/>
          </p:cNvSpPr>
          <p:nvPr>
            <p:ph type="body" idx="1"/>
          </p:nvPr>
        </p:nvSpPr>
        <p:spPr/>
        <p:txBody>
          <a:bodyPr/>
          <a:lstStyle/>
          <a:p>
            <a:pPr>
              <a:lnSpc>
                <a:spcPct val="90000"/>
              </a:lnSpc>
            </a:pPr>
            <a:r>
              <a:rPr lang="en-GB" sz="2400" dirty="0">
                <a:solidFill>
                  <a:srgbClr val="7030A0"/>
                </a:solidFill>
              </a:rPr>
              <a:t>Refers to an attribute of an object that allows people to know how to use it</a:t>
            </a:r>
          </a:p>
          <a:p>
            <a:pPr lvl="1">
              <a:lnSpc>
                <a:spcPct val="90000"/>
              </a:lnSpc>
            </a:pPr>
            <a:r>
              <a:rPr lang="en-GB" sz="2000" dirty="0">
                <a:solidFill>
                  <a:schemeClr val="accent1"/>
                </a:solidFill>
              </a:rPr>
              <a:t>e.g. a mouse button invites pushing, a door handle affords pulling</a:t>
            </a:r>
          </a:p>
          <a:p>
            <a:pPr lvl="1">
              <a:lnSpc>
                <a:spcPct val="90000"/>
              </a:lnSpc>
            </a:pPr>
            <a:endParaRPr lang="en-GB" sz="800" dirty="0">
              <a:solidFill>
                <a:schemeClr val="accent1"/>
              </a:solidFill>
            </a:endParaRPr>
          </a:p>
          <a:p>
            <a:pPr lvl="1">
              <a:lnSpc>
                <a:spcPct val="90000"/>
              </a:lnSpc>
            </a:pPr>
            <a:endParaRPr lang="en-GB" sz="800" dirty="0"/>
          </a:p>
          <a:p>
            <a:pPr>
              <a:lnSpc>
                <a:spcPct val="90000"/>
              </a:lnSpc>
            </a:pPr>
            <a:r>
              <a:rPr lang="en-GB" sz="2400" dirty="0">
                <a:solidFill>
                  <a:srgbClr val="7030A0"/>
                </a:solidFill>
              </a:rPr>
              <a:t>Norman (1988) used the term to discuss the design of everyday objects</a:t>
            </a:r>
          </a:p>
          <a:p>
            <a:pPr>
              <a:lnSpc>
                <a:spcPct val="90000"/>
              </a:lnSpc>
            </a:pPr>
            <a:endParaRPr lang="en-GB" sz="800" dirty="0">
              <a:solidFill>
                <a:srgbClr val="7030A0"/>
              </a:solidFill>
            </a:endParaRPr>
          </a:p>
          <a:p>
            <a:pPr>
              <a:lnSpc>
                <a:spcPct val="90000"/>
              </a:lnSpc>
            </a:pPr>
            <a:endParaRPr lang="en-GB" sz="800" dirty="0"/>
          </a:p>
          <a:p>
            <a:pPr>
              <a:lnSpc>
                <a:spcPct val="90000"/>
              </a:lnSpc>
            </a:pPr>
            <a:r>
              <a:rPr lang="en-GB" sz="2400" dirty="0">
                <a:solidFill>
                  <a:srgbClr val="7030A0"/>
                </a:solidFill>
              </a:rPr>
              <a:t>Since has been much popularised in interaction design to discuss how to design interface objects</a:t>
            </a:r>
          </a:p>
          <a:p>
            <a:pPr lvl="1">
              <a:lnSpc>
                <a:spcPct val="90000"/>
              </a:lnSpc>
            </a:pPr>
            <a:r>
              <a:rPr lang="en-GB" sz="2000" dirty="0">
                <a:solidFill>
                  <a:schemeClr val="accent1"/>
                </a:solidFill>
              </a:rPr>
              <a:t>e.g. scrollbars to afford moving up and down, icons to afford clicking on </a:t>
            </a:r>
          </a:p>
        </p:txBody>
      </p:sp>
      <p:sp>
        <p:nvSpPr>
          <p:cNvPr id="2" name="Slide Number Placeholder 1"/>
          <p:cNvSpPr>
            <a:spLocks noGrp="1"/>
          </p:cNvSpPr>
          <p:nvPr>
            <p:ph type="sldNum" sz="quarter" idx="12"/>
          </p:nvPr>
        </p:nvSpPr>
        <p:spPr/>
        <p:txBody>
          <a:bodyPr/>
          <a:lstStyle/>
          <a:p>
            <a:fld id="{A7EA2D8D-44E5-43C4-BBA1-AE3E32EF0894}" type="slidenum">
              <a:rPr lang="en-GB" smtClean="0"/>
              <a:t>53</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8627035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609600"/>
            <a:ext cx="8001000" cy="1143000"/>
          </a:xfrm>
        </p:spPr>
        <p:txBody>
          <a:bodyPr>
            <a:normAutofit fontScale="90000"/>
          </a:bodyPr>
          <a:lstStyle/>
          <a:p>
            <a:r>
              <a:rPr lang="en-GB" sz="3600"/>
              <a:t>What does ‘affordance’ have to offer interaction design?</a:t>
            </a:r>
          </a:p>
        </p:txBody>
      </p:sp>
      <p:sp>
        <p:nvSpPr>
          <p:cNvPr id="102403" name="Rectangle 3"/>
          <p:cNvSpPr>
            <a:spLocks noGrp="1" noChangeArrowheads="1"/>
          </p:cNvSpPr>
          <p:nvPr>
            <p:ph type="body" idx="1"/>
          </p:nvPr>
        </p:nvSpPr>
        <p:spPr>
          <a:xfrm>
            <a:off x="685800" y="2133600"/>
            <a:ext cx="7772400" cy="4114800"/>
          </a:xfrm>
        </p:spPr>
        <p:txBody>
          <a:bodyPr/>
          <a:lstStyle/>
          <a:p>
            <a:r>
              <a:rPr lang="en-GB" sz="2000" dirty="0">
                <a:solidFill>
                  <a:srgbClr val="7030A0"/>
                </a:solidFill>
              </a:rPr>
              <a:t>Interfaces are virtual and do not have affordances like physical objects</a:t>
            </a:r>
          </a:p>
          <a:p>
            <a:endParaRPr lang="en-GB" sz="2000" dirty="0">
              <a:solidFill>
                <a:srgbClr val="7030A0"/>
              </a:solidFill>
            </a:endParaRPr>
          </a:p>
          <a:p>
            <a:r>
              <a:rPr lang="en-GB" sz="2000" dirty="0">
                <a:solidFill>
                  <a:srgbClr val="7030A0"/>
                </a:solidFill>
              </a:rPr>
              <a:t>Norman argues it does not make sense to talk about interfaces in terms of ‘real’ affordances </a:t>
            </a:r>
          </a:p>
          <a:p>
            <a:endParaRPr lang="en-GB" sz="2000" dirty="0">
              <a:solidFill>
                <a:srgbClr val="7030A0"/>
              </a:solidFill>
            </a:endParaRPr>
          </a:p>
          <a:p>
            <a:r>
              <a:rPr lang="en-GB" sz="2000" dirty="0">
                <a:solidFill>
                  <a:srgbClr val="7030A0"/>
                </a:solidFill>
              </a:rPr>
              <a:t>Instead interfaces are better conceptualized as ‘perceived’ affordances</a:t>
            </a:r>
          </a:p>
          <a:p>
            <a:pPr lvl="1"/>
            <a:r>
              <a:rPr lang="en-GB" sz="1800" dirty="0">
                <a:solidFill>
                  <a:schemeClr val="accent1"/>
                </a:solidFill>
              </a:rPr>
              <a:t>Learned conventions of arbitrary mappings between action and effect at the interface</a:t>
            </a:r>
          </a:p>
          <a:p>
            <a:pPr lvl="1"/>
            <a:r>
              <a:rPr lang="en-GB" sz="1800" dirty="0">
                <a:solidFill>
                  <a:schemeClr val="accent1"/>
                </a:solidFill>
              </a:rPr>
              <a:t>Some mappings are better than others</a:t>
            </a:r>
          </a:p>
        </p:txBody>
      </p:sp>
      <p:sp>
        <p:nvSpPr>
          <p:cNvPr id="2" name="Slide Number Placeholder 1"/>
          <p:cNvSpPr>
            <a:spLocks noGrp="1"/>
          </p:cNvSpPr>
          <p:nvPr>
            <p:ph type="sldNum" sz="quarter" idx="12"/>
          </p:nvPr>
        </p:nvSpPr>
        <p:spPr/>
        <p:txBody>
          <a:bodyPr/>
          <a:lstStyle/>
          <a:p>
            <a:fld id="{A7EA2D8D-44E5-43C4-BBA1-AE3E32EF0894}" type="slidenum">
              <a:rPr lang="en-GB" smtClean="0"/>
              <a:t>54</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839475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Affordances</a:t>
            </a:r>
            <a:br>
              <a:rPr lang="en-US" dirty="0" smtClean="0"/>
            </a:br>
            <a:r>
              <a:rPr lang="en-US" dirty="0" smtClean="0"/>
              <a:t>Donald Norman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792" y="2132856"/>
            <a:ext cx="3752056" cy="2434130"/>
          </a:xfrm>
        </p:spPr>
      </p:pic>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55</a:t>
            </a:fld>
            <a:endParaRPr lang="en-GB"/>
          </a:p>
        </p:txBody>
      </p:sp>
      <p:sp>
        <p:nvSpPr>
          <p:cNvPr id="7" name="AutoShape 2" descr="Image result for images of a chair affordan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9452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Affordances</a:t>
            </a:r>
            <a:br>
              <a:rPr lang="en-US" dirty="0" smtClean="0"/>
            </a:br>
            <a:r>
              <a:rPr lang="en-US" dirty="0" smtClean="0"/>
              <a:t>Donald Norman</a:t>
            </a:r>
            <a:endParaRPr lang="en-US"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56</a:t>
            </a:fld>
            <a:endParaRPr lang="en-GB"/>
          </a:p>
        </p:txBody>
      </p:sp>
      <p:sp>
        <p:nvSpPr>
          <p:cNvPr id="7" name="AutoShape 2" descr="Image result for images of a chair affordan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6710" y="1599248"/>
            <a:ext cx="2820913" cy="217380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237" y="1527345"/>
            <a:ext cx="2143125" cy="2143125"/>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5062" t="62713" r="19793" b="14626"/>
          <a:stretch/>
        </p:blipFill>
        <p:spPr>
          <a:xfrm>
            <a:off x="1403648" y="5068263"/>
            <a:ext cx="5256584" cy="1190171"/>
          </a:xfrm>
          <a:prstGeom prst="rect">
            <a:avLst/>
          </a:prstGeom>
        </p:spPr>
      </p:pic>
      <p:pic>
        <p:nvPicPr>
          <p:cNvPr id="8" name="Picture 7"/>
          <p:cNvPicPr>
            <a:picLocks noChangeAspect="1"/>
          </p:cNvPicPr>
          <p:nvPr/>
        </p:nvPicPr>
        <p:blipFill>
          <a:blip r:embed="rId5"/>
          <a:stretch>
            <a:fillRect/>
          </a:stretch>
        </p:blipFill>
        <p:spPr>
          <a:xfrm>
            <a:off x="6903172" y="4667754"/>
            <a:ext cx="2221621" cy="151919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91" y="4679044"/>
            <a:ext cx="1402122" cy="1677306"/>
          </a:xfrm>
          <a:prstGeom prst="rect">
            <a:avLst/>
          </a:prstGeom>
        </p:spPr>
      </p:pic>
    </p:spTree>
    <p:extLst>
      <p:ext uri="{BB962C8B-B14F-4D97-AF65-F5344CB8AC3E}">
        <p14:creationId xmlns:p14="http://schemas.microsoft.com/office/powerpoint/2010/main" val="4040158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dirty="0" smtClean="0"/>
              <a:t>Virtual Affordances </a:t>
            </a:r>
            <a:endParaRPr lang="en-GB" dirty="0"/>
          </a:p>
        </p:txBody>
      </p:sp>
      <p:sp>
        <p:nvSpPr>
          <p:cNvPr id="106499" name="Rectangle 3"/>
          <p:cNvSpPr>
            <a:spLocks noGrp="1" noChangeArrowheads="1"/>
          </p:cNvSpPr>
          <p:nvPr>
            <p:ph type="body" idx="1"/>
          </p:nvPr>
        </p:nvSpPr>
        <p:spPr/>
        <p:txBody>
          <a:bodyPr/>
          <a:lstStyle/>
          <a:p>
            <a:pPr lvl="2">
              <a:buFontTx/>
              <a:buNone/>
            </a:pPr>
            <a:endParaRPr lang="en-GB" sz="1800" dirty="0">
              <a:solidFill>
                <a:schemeClr val="accent1"/>
              </a:solidFill>
            </a:endParaRPr>
          </a:p>
          <a:p>
            <a:pPr lvl="2">
              <a:buFontTx/>
              <a:buNone/>
            </a:pPr>
            <a:r>
              <a:rPr lang="en-GB" sz="1800" dirty="0">
                <a:solidFill>
                  <a:schemeClr val="accent1"/>
                </a:solidFill>
              </a:rPr>
              <a:t>How do the following screen objects afford?</a:t>
            </a:r>
          </a:p>
          <a:p>
            <a:pPr lvl="2">
              <a:buFontTx/>
              <a:buNone/>
            </a:pPr>
            <a:endParaRPr lang="en-GB" sz="1000" dirty="0">
              <a:solidFill>
                <a:schemeClr val="accent1"/>
              </a:solidFill>
            </a:endParaRPr>
          </a:p>
          <a:p>
            <a:pPr lvl="2">
              <a:buFontTx/>
              <a:buNone/>
            </a:pPr>
            <a:r>
              <a:rPr lang="en-GB" sz="1800" dirty="0">
                <a:solidFill>
                  <a:schemeClr val="accent1"/>
                </a:solidFill>
              </a:rPr>
              <a:t>What if you were a novice user?</a:t>
            </a:r>
          </a:p>
          <a:p>
            <a:pPr lvl="2">
              <a:buFontTx/>
              <a:buNone/>
            </a:pPr>
            <a:endParaRPr lang="en-GB" sz="1000" dirty="0">
              <a:solidFill>
                <a:schemeClr val="accent1"/>
              </a:solidFill>
            </a:endParaRPr>
          </a:p>
          <a:p>
            <a:pPr lvl="2">
              <a:buFontTx/>
              <a:buNone/>
            </a:pPr>
            <a:r>
              <a:rPr lang="en-GB" sz="1800" dirty="0">
                <a:solidFill>
                  <a:schemeClr val="accent1"/>
                </a:solidFill>
              </a:rPr>
              <a:t>Would you know what to do with them? </a:t>
            </a:r>
          </a:p>
          <a:p>
            <a:pPr lvl="1"/>
            <a:endParaRPr lang="en-GB" dirty="0"/>
          </a:p>
          <a:p>
            <a:pPr lvl="3">
              <a:buFontTx/>
              <a:buNone/>
            </a:pPr>
            <a:endParaRPr lang="en-GB" dirty="0"/>
          </a:p>
          <a:p>
            <a:pPr lvl="1"/>
            <a:endParaRPr lang="en-GB" dirty="0"/>
          </a:p>
        </p:txBody>
      </p:sp>
      <p:sp>
        <p:nvSpPr>
          <p:cNvPr id="106501" name="AutoShape 5">
            <a:hlinkClick r:id="" action="ppaction://hlinkshowjump?jump=firstslide" highlightClick="1"/>
          </p:cNvPr>
          <p:cNvSpPr>
            <a:spLocks noChangeArrowheads="1"/>
          </p:cNvSpPr>
          <p:nvPr/>
        </p:nvSpPr>
        <p:spPr bwMode="auto">
          <a:xfrm>
            <a:off x="391401" y="4232587"/>
            <a:ext cx="1042988" cy="1042988"/>
          </a:xfrm>
          <a:prstGeom prst="actionButtonBeginning">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6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885" y="4127346"/>
            <a:ext cx="1905000" cy="2138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57</a:t>
            </a:fld>
            <a:endParaRPr lang="en-GB"/>
          </a:p>
        </p:txBody>
      </p:sp>
      <p:sp>
        <p:nvSpPr>
          <p:cNvPr id="3" name="Footer Placeholder 2"/>
          <p:cNvSpPr>
            <a:spLocks noGrp="1"/>
          </p:cNvSpPr>
          <p:nvPr>
            <p:ph type="ftr" sz="quarter" idx="11"/>
          </p:nvPr>
        </p:nvSpPr>
        <p:spPr/>
        <p:txBody>
          <a:bodyPr/>
          <a:lstStyle/>
          <a:p>
            <a:r>
              <a:rPr lang="en-GB"/>
              <a:t>www.id-book.com</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659" y="4127346"/>
            <a:ext cx="1800225" cy="2397998"/>
          </a:xfrm>
          <a:prstGeom prst="rect">
            <a:avLst/>
          </a:prstGeom>
        </p:spPr>
      </p:pic>
      <p:pic>
        <p:nvPicPr>
          <p:cNvPr id="5" name="Picture 4"/>
          <p:cNvPicPr>
            <a:picLocks noChangeAspect="1"/>
          </p:cNvPicPr>
          <p:nvPr/>
        </p:nvPicPr>
        <p:blipFill rotWithShape="1">
          <a:blip r:embed="rId5"/>
          <a:srcRect l="19761" t="10211" r="19760" b="8222"/>
          <a:stretch/>
        </p:blipFill>
        <p:spPr>
          <a:xfrm>
            <a:off x="6012160" y="4181250"/>
            <a:ext cx="3061159" cy="205606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9935" y="2342514"/>
            <a:ext cx="3058569" cy="1734558"/>
          </a:xfrm>
          <a:prstGeom prst="rect">
            <a:avLst/>
          </a:prstGeom>
        </p:spPr>
      </p:pic>
    </p:spTree>
    <p:extLst>
      <p:ext uri="{BB962C8B-B14F-4D97-AF65-F5344CB8AC3E}">
        <p14:creationId xmlns:p14="http://schemas.microsoft.com/office/powerpoint/2010/main" val="3648191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dirty="0"/>
              <a:t>Key points</a:t>
            </a:r>
          </a:p>
        </p:txBody>
      </p:sp>
      <p:sp>
        <p:nvSpPr>
          <p:cNvPr id="108547" name="Rectangle 3"/>
          <p:cNvSpPr>
            <a:spLocks noGrp="1" noChangeArrowheads="1"/>
          </p:cNvSpPr>
          <p:nvPr>
            <p:ph type="body" idx="1"/>
          </p:nvPr>
        </p:nvSpPr>
        <p:spPr/>
        <p:txBody>
          <a:bodyPr>
            <a:normAutofit/>
          </a:bodyPr>
          <a:lstStyle/>
          <a:p>
            <a:pPr>
              <a:lnSpc>
                <a:spcPct val="90000"/>
              </a:lnSpc>
            </a:pPr>
            <a:r>
              <a:rPr lang="en-GB" sz="2400" dirty="0">
                <a:solidFill>
                  <a:srgbClr val="7030A0"/>
                </a:solidFill>
              </a:rPr>
              <a:t>Interaction design is concerned with designing interactive products to support the way people communicate and interact in their everyday and working lives</a:t>
            </a:r>
          </a:p>
          <a:p>
            <a:pPr>
              <a:lnSpc>
                <a:spcPct val="90000"/>
              </a:lnSpc>
            </a:pPr>
            <a:endParaRPr lang="en-GB" sz="1100" dirty="0">
              <a:solidFill>
                <a:srgbClr val="7030A0"/>
              </a:solidFill>
            </a:endParaRPr>
          </a:p>
          <a:p>
            <a:pPr>
              <a:lnSpc>
                <a:spcPct val="90000"/>
              </a:lnSpc>
            </a:pPr>
            <a:r>
              <a:rPr lang="en-GB" sz="2400" dirty="0">
                <a:solidFill>
                  <a:srgbClr val="7030A0"/>
                </a:solidFill>
              </a:rPr>
              <a:t>It is concerned with how to create quality user experiences</a:t>
            </a:r>
          </a:p>
          <a:p>
            <a:pPr>
              <a:lnSpc>
                <a:spcPct val="90000"/>
              </a:lnSpc>
            </a:pPr>
            <a:endParaRPr lang="en-GB" sz="1000" dirty="0">
              <a:solidFill>
                <a:srgbClr val="7030A0"/>
              </a:solidFill>
            </a:endParaRPr>
          </a:p>
          <a:p>
            <a:pPr>
              <a:lnSpc>
                <a:spcPct val="90000"/>
              </a:lnSpc>
            </a:pPr>
            <a:r>
              <a:rPr lang="en-GB" sz="2400" dirty="0">
                <a:solidFill>
                  <a:srgbClr val="7030A0"/>
                </a:solidFill>
              </a:rPr>
              <a:t>It requires taking into account a number of interdependent factors, including context of use, type of activities, cultural differences, and user groups</a:t>
            </a:r>
          </a:p>
          <a:p>
            <a:pPr>
              <a:lnSpc>
                <a:spcPct val="90000"/>
              </a:lnSpc>
            </a:pPr>
            <a:endParaRPr lang="en-GB" sz="1000" dirty="0">
              <a:solidFill>
                <a:srgbClr val="7030A0"/>
              </a:solidFill>
            </a:endParaRPr>
          </a:p>
          <a:p>
            <a:pPr>
              <a:lnSpc>
                <a:spcPct val="90000"/>
              </a:lnSpc>
            </a:pPr>
            <a:r>
              <a:rPr lang="en-GB" sz="2400" dirty="0">
                <a:solidFill>
                  <a:srgbClr val="7030A0"/>
                </a:solidFill>
              </a:rPr>
              <a:t>It is multidisciplinary, involving many inputs from wide-reaching disciplines and fields</a:t>
            </a:r>
          </a:p>
          <a:p>
            <a:pPr>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58</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4061129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pPr algn="l"/>
            <a:r>
              <a:rPr lang="en-GB" sz="2800" dirty="0">
                <a:latin typeface="Verdana" charset="0"/>
                <a:ea typeface="ＭＳ Ｐゴシック" charset="0"/>
                <a:cs typeface="ＭＳ Ｐゴシック" charset="0"/>
              </a:rPr>
              <a:t>User experience </a:t>
            </a:r>
            <a:r>
              <a:rPr lang="en-GB" sz="2800" dirty="0" smtClean="0">
                <a:latin typeface="Verdana" charset="0"/>
                <a:ea typeface="ＭＳ Ｐゴシック" charset="0"/>
                <a:cs typeface="ＭＳ Ｐゴシック" charset="0"/>
              </a:rPr>
              <a:t>goals -- WholeFoods.com   Name________________      Date:_______</a:t>
            </a:r>
            <a:endParaRPr lang="en-GB" sz="2800" dirty="0">
              <a:latin typeface="Verdana" charset="0"/>
              <a:ea typeface="ＭＳ Ｐゴシック" charset="0"/>
              <a:cs typeface="ＭＳ Ｐゴシック" charset="0"/>
            </a:endParaRPr>
          </a:p>
        </p:txBody>
      </p:sp>
      <p:sp>
        <p:nvSpPr>
          <p:cNvPr id="71683" name="Rectangle 3"/>
          <p:cNvSpPr>
            <a:spLocks noGrp="1" noChangeArrowheads="1"/>
          </p:cNvSpPr>
          <p:nvPr>
            <p:ph type="body" idx="1"/>
          </p:nvPr>
        </p:nvSpPr>
        <p:spPr/>
        <p:txBody>
          <a:bodyPr>
            <a:normAutofit lnSpcReduction="10000"/>
          </a:bodyPr>
          <a:lstStyle/>
          <a:p>
            <a:pPr>
              <a:lnSpc>
                <a:spcPct val="90000"/>
              </a:lnSpc>
              <a:buFontTx/>
              <a:buNone/>
            </a:pPr>
            <a:r>
              <a:rPr lang="en-GB" sz="1200" b="1" dirty="0">
                <a:solidFill>
                  <a:schemeClr val="accent6">
                    <a:lumMod val="75000"/>
                  </a:schemeClr>
                </a:solidFill>
                <a:latin typeface="Verdana" charset="0"/>
                <a:ea typeface="ＭＳ Ｐゴシック" charset="0"/>
                <a:cs typeface="ＭＳ Ｐゴシック" charset="0"/>
              </a:rPr>
              <a:t>Desirable </a:t>
            </a:r>
            <a:r>
              <a:rPr lang="en-GB" sz="1200" b="1" dirty="0" smtClean="0">
                <a:solidFill>
                  <a:schemeClr val="accent6">
                    <a:lumMod val="75000"/>
                  </a:schemeClr>
                </a:solidFill>
                <a:latin typeface="Verdana" charset="0"/>
                <a:ea typeface="ＭＳ Ｐゴシック" charset="0"/>
                <a:cs typeface="ＭＳ Ｐゴシック" charset="0"/>
              </a:rPr>
              <a:t>aspects. Indicate by selecting attributes that describe this site.</a:t>
            </a: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satisfying		helpful			fun</a:t>
            </a:r>
          </a:p>
          <a:p>
            <a:pPr>
              <a:lnSpc>
                <a:spcPct val="90000"/>
              </a:lnSpc>
              <a:buFontTx/>
              <a:buNone/>
            </a:pPr>
            <a:r>
              <a:rPr lang="en-GB" sz="1200" dirty="0">
                <a:solidFill>
                  <a:srgbClr val="7030A0"/>
                </a:solidFill>
                <a:latin typeface="Verdana" charset="0"/>
                <a:ea typeface="ＭＳ Ｐゴシック" charset="0"/>
                <a:cs typeface="ＭＳ Ｐゴシック" charset="0"/>
              </a:rPr>
              <a:t>enjoyable	 	motivating		</a:t>
            </a:r>
            <a:r>
              <a:rPr lang="en-GB" sz="1200" dirty="0" smtClean="0">
                <a:solidFill>
                  <a:srgbClr val="7030A0"/>
                </a:solidFill>
                <a:latin typeface="Verdana" charset="0"/>
                <a:ea typeface="ＭＳ Ｐゴシック" charset="0"/>
                <a:cs typeface="ＭＳ Ｐゴシック" charset="0"/>
              </a:rPr>
              <a:t>	provocative</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engaging		challenging		</a:t>
            </a:r>
            <a:r>
              <a:rPr lang="en-GB" sz="1200" dirty="0" smtClean="0">
                <a:solidFill>
                  <a:srgbClr val="7030A0"/>
                </a:solidFill>
                <a:latin typeface="Verdana" charset="0"/>
                <a:ea typeface="ＭＳ Ｐゴシック" charset="0"/>
                <a:cs typeface="ＭＳ Ｐゴシック" charset="0"/>
              </a:rPr>
              <a:t>	surprising</a:t>
            </a:r>
            <a:r>
              <a:rPr lang="en-GB" sz="1200" dirty="0">
                <a:solidFill>
                  <a:srgbClr val="7030A0"/>
                </a:solidFill>
                <a:latin typeface="Verdana" charset="0"/>
                <a:ea typeface="ＭＳ Ｐゴシック" charset="0"/>
                <a:cs typeface="ＭＳ Ｐゴシック" charset="0"/>
              </a:rPr>
              <a:t>	</a:t>
            </a:r>
          </a:p>
          <a:p>
            <a:pPr>
              <a:lnSpc>
                <a:spcPct val="90000"/>
              </a:lnSpc>
              <a:buFontTx/>
              <a:buNone/>
            </a:pPr>
            <a:r>
              <a:rPr lang="en-GB" sz="1200" dirty="0">
                <a:solidFill>
                  <a:srgbClr val="7030A0"/>
                </a:solidFill>
                <a:latin typeface="Verdana" charset="0"/>
                <a:ea typeface="ＭＳ Ｐゴシック" charset="0"/>
                <a:cs typeface="ＭＳ Ｐゴシック" charset="0"/>
              </a:rPr>
              <a:t>pleasurable		enhancing sociability	</a:t>
            </a:r>
            <a:r>
              <a:rPr lang="en-GB" sz="1200" dirty="0" smtClean="0">
                <a:solidFill>
                  <a:srgbClr val="7030A0"/>
                </a:solidFill>
                <a:latin typeface="Verdana" charset="0"/>
                <a:ea typeface="ＭＳ Ｐゴシック" charset="0"/>
                <a:cs typeface="ＭＳ Ｐゴシック" charset="0"/>
              </a:rPr>
              <a:t>	rewarding</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exciting		</a:t>
            </a:r>
            <a:r>
              <a:rPr lang="en-GB" sz="1200" dirty="0" smtClean="0">
                <a:solidFill>
                  <a:srgbClr val="7030A0"/>
                </a:solidFill>
                <a:latin typeface="Verdana" charset="0"/>
                <a:ea typeface="ＭＳ Ｐゴシック" charset="0"/>
                <a:cs typeface="ＭＳ Ｐゴシック" charset="0"/>
              </a:rPr>
              <a:t>supporting </a:t>
            </a:r>
            <a:r>
              <a:rPr lang="en-GB" sz="1200" dirty="0">
                <a:solidFill>
                  <a:srgbClr val="7030A0"/>
                </a:solidFill>
                <a:latin typeface="Verdana" charset="0"/>
                <a:ea typeface="ＭＳ Ｐゴシック" charset="0"/>
                <a:cs typeface="ＭＳ Ｐゴシック" charset="0"/>
              </a:rPr>
              <a:t>creativity	</a:t>
            </a:r>
            <a:r>
              <a:rPr lang="en-GB" sz="1200" dirty="0" smtClean="0">
                <a:solidFill>
                  <a:srgbClr val="7030A0"/>
                </a:solidFill>
                <a:latin typeface="Verdana" charset="0"/>
                <a:ea typeface="ＭＳ Ｐゴシック" charset="0"/>
                <a:cs typeface="ＭＳ Ｐゴシック" charset="0"/>
              </a:rPr>
              <a:t>	emotionally </a:t>
            </a:r>
            <a:r>
              <a:rPr lang="en-GB" sz="1200" dirty="0">
                <a:solidFill>
                  <a:srgbClr val="7030A0"/>
                </a:solidFill>
                <a:latin typeface="Verdana" charset="0"/>
                <a:ea typeface="ＭＳ Ｐゴシック" charset="0"/>
                <a:cs typeface="ＭＳ Ｐゴシック" charset="0"/>
              </a:rPr>
              <a:t>fulfilling</a:t>
            </a:r>
          </a:p>
          <a:p>
            <a:pPr>
              <a:lnSpc>
                <a:spcPct val="90000"/>
              </a:lnSpc>
              <a:buFontTx/>
              <a:buNone/>
            </a:pPr>
            <a:r>
              <a:rPr lang="en-GB" sz="1200" dirty="0" smtClean="0">
                <a:solidFill>
                  <a:srgbClr val="7030A0"/>
                </a:solidFill>
                <a:latin typeface="Verdana" charset="0"/>
                <a:ea typeface="ＭＳ Ｐゴシック" charset="0"/>
                <a:cs typeface="ＭＳ Ｐゴシック" charset="0"/>
              </a:rPr>
              <a:t>entertaining</a:t>
            </a:r>
            <a:r>
              <a:rPr lang="en-GB" sz="1200" dirty="0">
                <a:solidFill>
                  <a:srgbClr val="7030A0"/>
                </a:solidFill>
                <a:latin typeface="Verdana" charset="0"/>
                <a:ea typeface="ＭＳ Ｐゴシック" charset="0"/>
                <a:cs typeface="ＭＳ Ｐゴシック" charset="0"/>
              </a:rPr>
              <a:t>	cognitively stimulating</a:t>
            </a:r>
          </a:p>
          <a:p>
            <a:pPr>
              <a:lnSpc>
                <a:spcPct val="90000"/>
              </a:lnSpc>
              <a:buFontTx/>
              <a:buNone/>
            </a:pPr>
            <a:r>
              <a:rPr lang="en-GB" sz="1200" dirty="0">
                <a:latin typeface="Verdana" charset="0"/>
                <a:ea typeface="ＭＳ Ｐゴシック" charset="0"/>
                <a:cs typeface="ＭＳ Ｐゴシック" charset="0"/>
              </a:rPr>
              <a:t>	</a:t>
            </a:r>
          </a:p>
          <a:p>
            <a:pPr>
              <a:lnSpc>
                <a:spcPct val="90000"/>
              </a:lnSpc>
              <a:buFontTx/>
              <a:buNone/>
            </a:pPr>
            <a:endParaRPr lang="en-GB" sz="1200" b="1" dirty="0" smtClean="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smtClean="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smtClean="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endParaRPr lang="en-GB" sz="12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200" b="1" dirty="0">
                <a:solidFill>
                  <a:schemeClr val="accent6">
                    <a:lumMod val="75000"/>
                  </a:schemeClr>
                </a:solidFill>
                <a:latin typeface="Verdana" charset="0"/>
                <a:ea typeface="ＭＳ Ｐゴシック" charset="0"/>
                <a:cs typeface="ＭＳ Ｐゴシック" charset="0"/>
              </a:rPr>
              <a:t>Undesirable </a:t>
            </a:r>
            <a:r>
              <a:rPr lang="en-GB" sz="1200" b="1" dirty="0" smtClean="0">
                <a:solidFill>
                  <a:schemeClr val="accent6">
                    <a:lumMod val="75000"/>
                  </a:schemeClr>
                </a:solidFill>
                <a:latin typeface="Verdana" charset="0"/>
                <a:ea typeface="ＭＳ Ｐゴシック" charset="0"/>
                <a:cs typeface="ＭＳ Ｐゴシック" charset="0"/>
              </a:rPr>
              <a:t>aspects. </a:t>
            </a:r>
            <a:r>
              <a:rPr lang="en-GB" sz="1200" b="1" dirty="0">
                <a:solidFill>
                  <a:schemeClr val="accent6">
                    <a:lumMod val="75000"/>
                  </a:schemeClr>
                </a:solidFill>
                <a:latin typeface="Verdana" charset="0"/>
                <a:ea typeface="ＭＳ Ｐゴシック" charset="0"/>
                <a:cs typeface="ＭＳ Ｐゴシック" charset="0"/>
              </a:rPr>
              <a:t>Indicate by selecting attributes that describe this site.</a:t>
            </a:r>
          </a:p>
          <a:p>
            <a:pPr>
              <a:lnSpc>
                <a:spcPct val="90000"/>
              </a:lnSpc>
              <a:buFontTx/>
              <a:buNone/>
            </a:pPr>
            <a:r>
              <a:rPr lang="en-GB" sz="1200" dirty="0">
                <a:solidFill>
                  <a:srgbClr val="7030A0"/>
                </a:solidFill>
                <a:latin typeface="Verdana" charset="0"/>
                <a:ea typeface="ＭＳ Ｐゴシック" charset="0"/>
                <a:cs typeface="ＭＳ Ｐゴシック" charset="0"/>
              </a:rPr>
              <a:t>boring			unpleasant</a:t>
            </a:r>
          </a:p>
          <a:p>
            <a:pPr>
              <a:lnSpc>
                <a:spcPct val="90000"/>
              </a:lnSpc>
              <a:buFontTx/>
              <a:buNone/>
            </a:pPr>
            <a:r>
              <a:rPr lang="en-GB" sz="1200" dirty="0">
                <a:solidFill>
                  <a:srgbClr val="7030A0"/>
                </a:solidFill>
                <a:latin typeface="Verdana" charset="0"/>
                <a:ea typeface="ＭＳ Ｐゴシック" charset="0"/>
                <a:cs typeface="ＭＳ Ｐゴシック" charset="0"/>
              </a:rPr>
              <a:t>frustrating		</a:t>
            </a:r>
            <a:r>
              <a:rPr lang="en-GB" sz="1200" dirty="0" smtClean="0">
                <a:solidFill>
                  <a:srgbClr val="7030A0"/>
                </a:solidFill>
                <a:latin typeface="Verdana" charset="0"/>
                <a:ea typeface="ＭＳ Ｐゴシック" charset="0"/>
                <a:cs typeface="ＭＳ Ｐゴシック" charset="0"/>
              </a:rPr>
              <a:t>	patronizing</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making one feel guilty	</a:t>
            </a:r>
            <a:r>
              <a:rPr lang="en-GB" sz="1200" dirty="0" smtClean="0">
                <a:solidFill>
                  <a:srgbClr val="7030A0"/>
                </a:solidFill>
                <a:latin typeface="Verdana" charset="0"/>
                <a:ea typeface="ＭＳ Ｐゴシック" charset="0"/>
                <a:cs typeface="ＭＳ Ｐゴシック" charset="0"/>
              </a:rPr>
              <a:t>	making </a:t>
            </a:r>
            <a:r>
              <a:rPr lang="en-GB" sz="1200" dirty="0">
                <a:solidFill>
                  <a:srgbClr val="7030A0"/>
                </a:solidFill>
                <a:latin typeface="Verdana" charset="0"/>
                <a:ea typeface="ＭＳ Ｐゴシック" charset="0"/>
                <a:cs typeface="ＭＳ Ｐゴシック" charset="0"/>
              </a:rPr>
              <a:t>one feel stupid</a:t>
            </a:r>
          </a:p>
          <a:p>
            <a:pPr>
              <a:lnSpc>
                <a:spcPct val="90000"/>
              </a:lnSpc>
              <a:buFontTx/>
              <a:buNone/>
            </a:pPr>
            <a:r>
              <a:rPr lang="en-GB" sz="1200" dirty="0">
                <a:solidFill>
                  <a:srgbClr val="7030A0"/>
                </a:solidFill>
                <a:latin typeface="Verdana" charset="0"/>
                <a:ea typeface="ＭＳ Ｐゴシック" charset="0"/>
                <a:cs typeface="ＭＳ Ｐゴシック" charset="0"/>
              </a:rPr>
              <a:t>annoying		</a:t>
            </a:r>
            <a:r>
              <a:rPr lang="en-GB" sz="1200" dirty="0" smtClean="0">
                <a:solidFill>
                  <a:srgbClr val="7030A0"/>
                </a:solidFill>
                <a:latin typeface="Verdana" charset="0"/>
                <a:ea typeface="ＭＳ Ｐゴシック" charset="0"/>
                <a:cs typeface="ＭＳ Ｐゴシック" charset="0"/>
              </a:rPr>
              <a:t>	cutesy</a:t>
            </a:r>
            <a:endParaRPr lang="en-GB" sz="1200" dirty="0">
              <a:solidFill>
                <a:srgbClr val="7030A0"/>
              </a:solidFill>
              <a:latin typeface="Verdana" charset="0"/>
              <a:ea typeface="ＭＳ Ｐゴシック" charset="0"/>
              <a:cs typeface="ＭＳ Ｐゴシック" charset="0"/>
            </a:endParaRPr>
          </a:p>
          <a:p>
            <a:pPr>
              <a:lnSpc>
                <a:spcPct val="90000"/>
              </a:lnSpc>
              <a:buFontTx/>
              <a:buNone/>
            </a:pPr>
            <a:r>
              <a:rPr lang="en-GB" sz="1200" dirty="0">
                <a:solidFill>
                  <a:srgbClr val="7030A0"/>
                </a:solidFill>
                <a:latin typeface="Verdana" charset="0"/>
                <a:ea typeface="ＭＳ Ｐゴシック" charset="0"/>
                <a:cs typeface="ＭＳ Ｐゴシック" charset="0"/>
              </a:rPr>
              <a:t>childish			gimmicky</a:t>
            </a:r>
          </a:p>
          <a:p>
            <a:pPr>
              <a:lnSpc>
                <a:spcPct val="90000"/>
              </a:lnSpc>
              <a:buFontTx/>
              <a:buNone/>
            </a:pPr>
            <a:endParaRPr lang="en-GB" sz="1600" dirty="0" smtClean="0">
              <a:solidFill>
                <a:srgbClr val="F73330"/>
              </a:solidFill>
              <a:latin typeface="Verdana" charset="0"/>
              <a:ea typeface="ＭＳ Ｐゴシック" charset="0"/>
              <a:cs typeface="ＭＳ Ｐゴシック" charset="0"/>
            </a:endParaRPr>
          </a:p>
          <a:p>
            <a:pPr>
              <a:lnSpc>
                <a:spcPct val="90000"/>
              </a:lnSpc>
              <a:buFontTx/>
              <a:buNone/>
            </a:pPr>
            <a:r>
              <a:rPr lang="en-GB" sz="1300" dirty="0" smtClean="0">
                <a:solidFill>
                  <a:srgbClr val="F73330"/>
                </a:solidFill>
                <a:latin typeface="Verdana" charset="0"/>
                <a:ea typeface="ＭＳ Ｐゴシック" charset="0"/>
                <a:cs typeface="ＭＳ Ｐゴシック" charset="0"/>
              </a:rPr>
              <a:t>Does this site follow best practices? Indicate a Web Design Best Practice_________________</a:t>
            </a:r>
            <a:endParaRPr lang="en-GB" sz="1300" dirty="0">
              <a:solidFill>
                <a:srgbClr val="F73330"/>
              </a:solidFill>
              <a:latin typeface="Verdana" charset="0"/>
              <a:ea typeface="ＭＳ Ｐゴシック" charset="0"/>
              <a:cs typeface="ＭＳ Ｐゴシック" charset="0"/>
            </a:endParaRPr>
          </a:p>
          <a:p>
            <a:pPr>
              <a:lnSpc>
                <a:spcPct val="90000"/>
              </a:lnSpc>
              <a:buFontTx/>
              <a:buNone/>
            </a:pPr>
            <a:endParaRPr lang="en-GB" sz="1800" dirty="0">
              <a:solidFill>
                <a:srgbClr val="F73330"/>
              </a:solidFill>
              <a:latin typeface="Verdana" charset="0"/>
              <a:ea typeface="ＭＳ Ｐゴシック" charset="0"/>
              <a:cs typeface="ＭＳ Ｐゴシック" charset="0"/>
            </a:endParaRPr>
          </a:p>
          <a:p>
            <a:pPr>
              <a:lnSpc>
                <a:spcPct val="90000"/>
              </a:lnSpc>
              <a:buFontTx/>
              <a:buNone/>
            </a:pPr>
            <a:endParaRPr lang="en-GB" sz="1600" dirty="0">
              <a:latin typeface="Verdana" charset="0"/>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59</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3671966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dirty="0"/>
              <a:t>Good and bad design</a:t>
            </a:r>
          </a:p>
        </p:txBody>
      </p:sp>
      <p:sp>
        <p:nvSpPr>
          <p:cNvPr id="24581" name="Rectangle 4"/>
          <p:cNvSpPr>
            <a:spLocks noGrp="1" noChangeArrowheads="1"/>
          </p:cNvSpPr>
          <p:nvPr>
            <p:ph type="body" sz="half" idx="2"/>
          </p:nvPr>
        </p:nvSpPr>
        <p:spPr>
          <a:xfrm>
            <a:off x="539552" y="1916832"/>
            <a:ext cx="8208912" cy="4114800"/>
          </a:xfrm>
        </p:spPr>
        <p:txBody>
          <a:bodyPr>
            <a:normAutofit/>
          </a:bodyPr>
          <a:lstStyle/>
          <a:p>
            <a:r>
              <a:rPr lang="en-GB" sz="2400" dirty="0">
                <a:solidFill>
                  <a:srgbClr val="7030A0"/>
                </a:solidFill>
              </a:rPr>
              <a:t>Why is the TiVo remote so much better designed than standard remote controls?</a:t>
            </a:r>
          </a:p>
          <a:p>
            <a:pPr lvl="1"/>
            <a:r>
              <a:rPr lang="en-GB" sz="2000" dirty="0">
                <a:solidFill>
                  <a:schemeClr val="accent1"/>
                </a:solidFill>
              </a:rPr>
              <a:t>Peanut shaped to fit in hand</a:t>
            </a:r>
          </a:p>
          <a:p>
            <a:pPr lvl="1"/>
            <a:r>
              <a:rPr lang="en-GB" sz="2000" dirty="0">
                <a:solidFill>
                  <a:schemeClr val="accent1"/>
                </a:solidFill>
              </a:rPr>
              <a:t>Logical layout and color-coded, distinctive buttons</a:t>
            </a:r>
          </a:p>
          <a:p>
            <a:pPr lvl="1"/>
            <a:r>
              <a:rPr lang="en-GB" sz="2000" dirty="0">
                <a:solidFill>
                  <a:schemeClr val="accent1"/>
                </a:solidFill>
              </a:rPr>
              <a:t>Easy to locate buttons</a:t>
            </a:r>
          </a:p>
          <a:p>
            <a:pPr marL="457200" lvl="1" indent="0">
              <a:buNone/>
            </a:pPr>
            <a:endParaRPr lang="en-GB" sz="2000" dirty="0"/>
          </a:p>
          <a:p>
            <a:pPr marL="457200" lvl="1" indent="0">
              <a:buNone/>
            </a:pPr>
            <a:r>
              <a:rPr lang="en-GB" sz="2000" dirty="0">
                <a:solidFill>
                  <a:schemeClr val="accent1"/>
                </a:solidFill>
              </a:rPr>
              <a:t>See: </a:t>
            </a:r>
          </a:p>
          <a:p>
            <a:pPr marL="457200" lvl="1" indent="0">
              <a:buNone/>
            </a:pPr>
            <a:r>
              <a:rPr lang="en-GB" sz="2000" dirty="0">
                <a:solidFill>
                  <a:schemeClr val="tx1"/>
                </a:solidFill>
                <a:hlinkClick r:id="rId3"/>
              </a:rPr>
              <a:t>http://gizmodo.com/5017972/story-of-a-peanut-the-tivo-remotes-untold-past-present-and-future</a:t>
            </a:r>
            <a:endParaRPr lang="en-GB" sz="2000" dirty="0">
              <a:solidFill>
                <a:schemeClr val="tx1"/>
              </a:solidFill>
            </a:endParaRPr>
          </a:p>
          <a:p>
            <a:pPr marL="457200" lvl="1" indent="0">
              <a:buNone/>
            </a:pPr>
            <a:endParaRPr lang="en-GB" sz="2000" dirty="0">
              <a:solidFill>
                <a:schemeClr val="tx1"/>
              </a:solidFill>
            </a:endParaRPr>
          </a:p>
        </p:txBody>
      </p:sp>
      <p:sp>
        <p:nvSpPr>
          <p:cNvPr id="2" name="Footer Placeholder 1"/>
          <p:cNvSpPr>
            <a:spLocks noGrp="1"/>
          </p:cNvSpPr>
          <p:nvPr>
            <p:ph type="ftr" sz="quarter" idx="11"/>
          </p:nvPr>
        </p:nvSpPr>
        <p:spPr/>
        <p:txBody>
          <a:bodyPr/>
          <a:lstStyle/>
          <a:p>
            <a:r>
              <a:rPr lang="en-GB"/>
              <a:t>www.id-book.com</a:t>
            </a:r>
          </a:p>
        </p:txBody>
      </p:sp>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6</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3160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Good Design</a:t>
            </a:r>
            <a:endParaRPr lang="en-US" dirty="0"/>
          </a:p>
        </p:txBody>
      </p:sp>
      <p:sp>
        <p:nvSpPr>
          <p:cNvPr id="3" name="Content Placeholder 2"/>
          <p:cNvSpPr>
            <a:spLocks noGrp="1"/>
          </p:cNvSpPr>
          <p:nvPr>
            <p:ph idx="1"/>
          </p:nvPr>
        </p:nvSpPr>
        <p:spPr>
          <a:xfrm>
            <a:off x="457200" y="1268760"/>
            <a:ext cx="8229600" cy="5257800"/>
          </a:xfrm>
        </p:spPr>
        <p:txBody>
          <a:bodyPr>
            <a:normAutofit/>
          </a:bodyPr>
          <a:lstStyle/>
          <a:p>
            <a:r>
              <a:rPr lang="en-US" dirty="0" smtClean="0"/>
              <a:t>Reminders of Design Mistakes</a:t>
            </a:r>
            <a:endParaRPr lang="en-US" dirty="0"/>
          </a:p>
          <a:p>
            <a:pPr lvl="1"/>
            <a:r>
              <a:rPr lang="en-US" dirty="0" smtClean="0">
                <a:hlinkClick r:id="rId2"/>
              </a:rPr>
              <a:t>Nngroup.com Top 10 Mistakes to avoid  </a:t>
            </a:r>
            <a:endParaRPr lang="en-US" dirty="0" smtClean="0"/>
          </a:p>
          <a:p>
            <a:pPr lvl="1"/>
            <a:r>
              <a:rPr lang="en-US" dirty="0" smtClean="0">
                <a:hlinkClick r:id="rId3"/>
              </a:rPr>
              <a:t>What to Avoid</a:t>
            </a:r>
            <a:r>
              <a:rPr lang="en-US" dirty="0" smtClean="0"/>
              <a:t> 	Blue Corona 11Worst	</a:t>
            </a:r>
            <a:r>
              <a:rPr lang="en-US" dirty="0" smtClean="0">
                <a:hlinkClick r:id="rId4"/>
              </a:rPr>
              <a:t>Ten Mistakes to Avoid</a:t>
            </a:r>
            <a:r>
              <a:rPr lang="en-US" dirty="0" smtClean="0"/>
              <a:t> </a:t>
            </a:r>
            <a:r>
              <a:rPr lang="en-US" dirty="0"/>
              <a:t>T</a:t>
            </a:r>
            <a:r>
              <a:rPr lang="en-US" dirty="0" smtClean="0"/>
              <a:t>emplate </a:t>
            </a:r>
            <a:r>
              <a:rPr lang="en-US" dirty="0"/>
              <a:t>M</a:t>
            </a:r>
            <a:r>
              <a:rPr lang="en-US" dirty="0" smtClean="0"/>
              <a:t>onster</a:t>
            </a:r>
          </a:p>
          <a:p>
            <a:r>
              <a:rPr lang="en-US" dirty="0"/>
              <a:t>Share Good Design Examples </a:t>
            </a:r>
          </a:p>
          <a:p>
            <a:pPr lvl="1"/>
            <a:r>
              <a:rPr lang="en-US" dirty="0" smtClean="0">
                <a:hlinkClick r:id="rId5"/>
              </a:rPr>
              <a:t>Best Practices</a:t>
            </a:r>
            <a:r>
              <a:rPr lang="en-US" dirty="0" smtClean="0"/>
              <a:t> 11 Best Web Design Practices for 2018 (</a:t>
            </a:r>
            <a:r>
              <a:rPr lang="en-US" dirty="0" smtClean="0"/>
              <a:t>Forbes</a:t>
            </a:r>
            <a:endParaRPr lang="en-US" dirty="0" smtClean="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60</a:t>
            </a:fld>
            <a:endParaRPr lang="en-GB"/>
          </a:p>
        </p:txBody>
      </p:sp>
    </p:spTree>
    <p:extLst>
      <p:ext uri="{BB962C8B-B14F-4D97-AF65-F5344CB8AC3E}">
        <p14:creationId xmlns:p14="http://schemas.microsoft.com/office/powerpoint/2010/main" val="253948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August 31</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Share Good Design Examples </a:t>
            </a:r>
          </a:p>
          <a:p>
            <a:pPr lvl="1"/>
            <a:r>
              <a:rPr lang="en-US" dirty="0" smtClean="0"/>
              <a:t>Mistakes… </a:t>
            </a:r>
            <a:r>
              <a:rPr lang="en-US" dirty="0" smtClean="0">
                <a:hlinkClick r:id="rId2"/>
              </a:rPr>
              <a:t>What to Avoid</a:t>
            </a:r>
            <a:r>
              <a:rPr lang="en-US" dirty="0" smtClean="0"/>
              <a:t> </a:t>
            </a:r>
            <a:r>
              <a:rPr lang="en-US" dirty="0" smtClean="0">
                <a:hlinkClick r:id="rId3"/>
              </a:rPr>
              <a:t>Ten Mistakes to Avoid</a:t>
            </a:r>
            <a:endParaRPr lang="en-US" dirty="0" smtClean="0"/>
          </a:p>
          <a:p>
            <a:r>
              <a:rPr lang="en-US" dirty="0" smtClean="0"/>
              <a:t>Reminders</a:t>
            </a:r>
          </a:p>
          <a:p>
            <a:pPr lvl="1"/>
            <a:r>
              <a:rPr lang="en-US" dirty="0" smtClean="0"/>
              <a:t>Complete Reading Chapter 1</a:t>
            </a:r>
          </a:p>
          <a:p>
            <a:pPr lvl="1"/>
            <a:r>
              <a:rPr lang="en-US" dirty="0" smtClean="0"/>
              <a:t>For next week Read</a:t>
            </a:r>
          </a:p>
          <a:p>
            <a:pPr lvl="2"/>
            <a:r>
              <a:rPr lang="en-US" dirty="0" smtClean="0"/>
              <a:t>The Design of Everyday Things by Donald Norman</a:t>
            </a:r>
          </a:p>
          <a:p>
            <a:pPr lvl="2"/>
            <a:r>
              <a:rPr lang="en-US" dirty="0" smtClean="0"/>
              <a:t>Chapter 2 ID</a:t>
            </a:r>
          </a:p>
          <a:p>
            <a:pPr lvl="1"/>
            <a:r>
              <a:rPr lang="en-US" dirty="0" smtClean="0"/>
              <a:t>Reminder from Donald Norman… 3 emotional cues in well designed products </a:t>
            </a:r>
          </a:p>
          <a:p>
            <a:pPr marL="914400" lvl="2" indent="0">
              <a:buNone/>
            </a:pPr>
            <a:r>
              <a:rPr lang="en-US" dirty="0" smtClean="0"/>
              <a:t>	</a:t>
            </a:r>
            <a:r>
              <a:rPr lang="en-US" b="1" dirty="0" smtClean="0"/>
              <a:t>Visceral, Behavioral &amp; Reflective</a:t>
            </a:r>
          </a:p>
          <a:p>
            <a:r>
              <a:rPr lang="en-US" dirty="0" smtClean="0"/>
              <a:t>Lecture 3-UCD resume @ p16</a:t>
            </a:r>
          </a:p>
          <a:p>
            <a:r>
              <a:rPr lang="en-US" dirty="0" smtClean="0"/>
              <a:t>Lecture Ch1-ID resume @ p39</a:t>
            </a:r>
          </a:p>
          <a:p>
            <a:r>
              <a:rPr lang="en-US" dirty="0" smtClean="0"/>
              <a:t>Assignment Reminders </a:t>
            </a:r>
          </a:p>
          <a:p>
            <a:pPr lvl="1"/>
            <a:r>
              <a:rPr lang="en-US" dirty="0" smtClean="0"/>
              <a:t>Reading The Psychopathology of Everyday Things by Donald Norman</a:t>
            </a:r>
          </a:p>
          <a:p>
            <a:pPr lvl="1"/>
            <a:r>
              <a:rPr lang="en-US" dirty="0" smtClean="0"/>
              <a:t>Reading Chapter2 ID</a:t>
            </a:r>
          </a:p>
          <a:p>
            <a:r>
              <a:rPr lang="en-US" dirty="0" smtClean="0"/>
              <a:t>Review Good Design Principles</a:t>
            </a:r>
            <a:endParaRPr lang="en-US"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61</a:t>
            </a:fld>
            <a:endParaRPr lang="en-GB"/>
          </a:p>
        </p:txBody>
      </p:sp>
      <p:pic>
        <p:nvPicPr>
          <p:cNvPr id="6" name="Picture 5"/>
          <p:cNvPicPr>
            <a:picLocks noChangeAspect="1"/>
          </p:cNvPicPr>
          <p:nvPr/>
        </p:nvPicPr>
        <p:blipFill>
          <a:blip r:embed="rId4"/>
          <a:stretch>
            <a:fillRect/>
          </a:stretch>
        </p:blipFill>
        <p:spPr>
          <a:xfrm>
            <a:off x="0" y="212495"/>
            <a:ext cx="9144000" cy="6433010"/>
          </a:xfrm>
          <a:prstGeom prst="rect">
            <a:avLst/>
          </a:prstGeom>
        </p:spPr>
      </p:pic>
    </p:spTree>
    <p:extLst>
      <p:ext uri="{BB962C8B-B14F-4D97-AF65-F5344CB8AC3E}">
        <p14:creationId xmlns:p14="http://schemas.microsoft.com/office/powerpoint/2010/main" val="104364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7544" y="188640"/>
            <a:ext cx="8229600" cy="1143000"/>
          </a:xfrm>
        </p:spPr>
        <p:txBody>
          <a:bodyPr/>
          <a:lstStyle/>
          <a:p>
            <a:r>
              <a:rPr lang="en-GB" dirty="0"/>
              <a:t>Dilemma</a:t>
            </a:r>
          </a:p>
        </p:txBody>
      </p:sp>
      <p:sp>
        <p:nvSpPr>
          <p:cNvPr id="30723" name="Rectangle 3"/>
          <p:cNvSpPr>
            <a:spLocks noGrp="1" noChangeArrowheads="1"/>
          </p:cNvSpPr>
          <p:nvPr>
            <p:ph type="body" idx="1"/>
          </p:nvPr>
        </p:nvSpPr>
        <p:spPr>
          <a:xfrm>
            <a:off x="395536" y="1340768"/>
            <a:ext cx="8496944" cy="2304256"/>
          </a:xfrm>
        </p:spPr>
        <p:txBody>
          <a:bodyPr>
            <a:normAutofit fontScale="92500" lnSpcReduction="20000"/>
          </a:bodyPr>
          <a:lstStyle/>
          <a:p>
            <a:pPr marL="0" indent="0" algn="ctr">
              <a:buNone/>
            </a:pPr>
            <a:r>
              <a:rPr lang="en-GB" sz="2800" dirty="0">
                <a:solidFill>
                  <a:srgbClr val="7030A0"/>
                </a:solidFill>
              </a:rPr>
              <a:t>Which is the best way to interact with a smart TV?</a:t>
            </a:r>
          </a:p>
          <a:p>
            <a:pPr marL="0" indent="0" algn="ctr">
              <a:buNone/>
            </a:pPr>
            <a:endParaRPr lang="en-GB" sz="2800" dirty="0"/>
          </a:p>
          <a:p>
            <a:pPr algn="ctr"/>
            <a:r>
              <a:rPr lang="en-GB" sz="2800" dirty="0">
                <a:solidFill>
                  <a:schemeClr val="accent1"/>
                </a:solidFill>
              </a:rPr>
              <a:t>Standard remote device?</a:t>
            </a:r>
          </a:p>
          <a:p>
            <a:pPr algn="ctr"/>
            <a:endParaRPr lang="en-GB" sz="900" dirty="0">
              <a:solidFill>
                <a:schemeClr val="accent1"/>
              </a:solidFill>
            </a:endParaRPr>
          </a:p>
          <a:p>
            <a:pPr algn="ctr"/>
            <a:r>
              <a:rPr lang="en-GB" sz="2800" dirty="0">
                <a:solidFill>
                  <a:schemeClr val="accent1"/>
                </a:solidFill>
              </a:rPr>
              <a:t>Apple </a:t>
            </a:r>
            <a:r>
              <a:rPr lang="en-GB" sz="2800" dirty="0" err="1">
                <a:solidFill>
                  <a:schemeClr val="accent1"/>
                </a:solidFill>
              </a:rPr>
              <a:t>slimline</a:t>
            </a:r>
            <a:r>
              <a:rPr lang="en-GB" sz="2800" dirty="0">
                <a:solidFill>
                  <a:schemeClr val="accent1"/>
                </a:solidFill>
              </a:rPr>
              <a:t> remote control?</a:t>
            </a:r>
          </a:p>
          <a:p>
            <a:pPr algn="ctr"/>
            <a:endParaRPr lang="en-GB" sz="900" dirty="0">
              <a:solidFill>
                <a:schemeClr val="accent1"/>
              </a:solidFill>
            </a:endParaRPr>
          </a:p>
          <a:p>
            <a:pPr algn="ctr"/>
            <a:r>
              <a:rPr lang="en-GB" sz="2800" dirty="0" err="1">
                <a:solidFill>
                  <a:schemeClr val="accent1"/>
                </a:solidFill>
                <a:hlinkClick r:id="rId3"/>
              </a:rPr>
              <a:t>Minnum’s</a:t>
            </a:r>
            <a:r>
              <a:rPr lang="en-GB" sz="2800" dirty="0">
                <a:solidFill>
                  <a:schemeClr val="accent1"/>
                </a:solidFill>
                <a:hlinkClick r:id="rId3"/>
              </a:rPr>
              <a:t> new keyboard</a:t>
            </a:r>
            <a:r>
              <a:rPr lang="en-GB" sz="2800" dirty="0">
                <a:solidFill>
                  <a:schemeClr val="accent1"/>
                </a:solidFill>
              </a:rPr>
              <a:t>?</a:t>
            </a:r>
          </a:p>
        </p:txBody>
      </p:sp>
      <p:pic>
        <p:nvPicPr>
          <p:cNvPr id="675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829360"/>
            <a:ext cx="305496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3809599"/>
            <a:ext cx="3020708" cy="228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553200" y="6376243"/>
            <a:ext cx="2133600" cy="365125"/>
          </a:xfrm>
        </p:spPr>
        <p:txBody>
          <a:bodyPr/>
          <a:lstStyle/>
          <a:p>
            <a:fld id="{A7EA2D8D-44E5-43C4-BBA1-AE3E32EF0894}" type="slidenum">
              <a:rPr lang="en-GB" smtClean="0"/>
              <a:t>7</a:t>
            </a:fld>
            <a:endParaRPr lang="en-GB" dirty="0"/>
          </a:p>
        </p:txBody>
      </p:sp>
      <p:sp>
        <p:nvSpPr>
          <p:cNvPr id="3" name="Footer Placeholder 2"/>
          <p:cNvSpPr>
            <a:spLocks noGrp="1"/>
          </p:cNvSpPr>
          <p:nvPr>
            <p:ph type="ftr" sz="quarter" idx="11"/>
          </p:nvPr>
        </p:nvSpPr>
        <p:spPr/>
        <p:txBody>
          <a:bodyPr/>
          <a:lstStyle/>
          <a:p>
            <a:r>
              <a:rPr lang="en-GB"/>
              <a:t>www.id-book.com</a:t>
            </a:r>
          </a:p>
        </p:txBody>
      </p:sp>
      <p:sp>
        <p:nvSpPr>
          <p:cNvPr id="5" name="TextBox 4"/>
          <p:cNvSpPr txBox="1"/>
          <p:nvPr/>
        </p:nvSpPr>
        <p:spPr>
          <a:xfrm>
            <a:off x="3851920" y="6153511"/>
            <a:ext cx="1728192" cy="253916"/>
          </a:xfrm>
          <a:prstGeom prst="rect">
            <a:avLst/>
          </a:prstGeom>
          <a:noFill/>
        </p:spPr>
        <p:txBody>
          <a:bodyPr wrap="square" rtlCol="0">
            <a:spAutoFit/>
          </a:bodyPr>
          <a:lstStyle/>
          <a:p>
            <a:r>
              <a:rPr lang="en-GB" sz="1050" dirty="0"/>
              <a:t>http://minuum.com</a:t>
            </a:r>
            <a:endParaRPr lang="en-US" sz="1050" dirty="0"/>
          </a:p>
        </p:txBody>
      </p:sp>
    </p:spTree>
    <p:extLst>
      <p:ext uri="{BB962C8B-B14F-4D97-AF65-F5344CB8AC3E}">
        <p14:creationId xmlns:p14="http://schemas.microsoft.com/office/powerpoint/2010/main" val="384134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476672"/>
            <a:ext cx="8229600" cy="1143000"/>
          </a:xfrm>
        </p:spPr>
        <p:txBody>
          <a:bodyPr/>
          <a:lstStyle/>
          <a:p>
            <a:r>
              <a:rPr lang="en-GB" dirty="0"/>
              <a:t>What to design</a:t>
            </a:r>
          </a:p>
        </p:txBody>
      </p:sp>
      <p:sp>
        <p:nvSpPr>
          <p:cNvPr id="26627" name="Rectangle 3"/>
          <p:cNvSpPr>
            <a:spLocks noGrp="1" noChangeArrowheads="1"/>
          </p:cNvSpPr>
          <p:nvPr>
            <p:ph type="body" idx="1"/>
          </p:nvPr>
        </p:nvSpPr>
        <p:spPr>
          <a:xfrm>
            <a:off x="467544" y="1700808"/>
            <a:ext cx="8229600" cy="4525963"/>
          </a:xfrm>
        </p:spPr>
        <p:txBody>
          <a:bodyPr/>
          <a:lstStyle/>
          <a:p>
            <a:pPr>
              <a:lnSpc>
                <a:spcPct val="90000"/>
              </a:lnSpc>
            </a:pPr>
            <a:endParaRPr lang="en-GB" sz="2400" dirty="0"/>
          </a:p>
          <a:p>
            <a:pPr>
              <a:lnSpc>
                <a:spcPct val="90000"/>
              </a:lnSpc>
            </a:pPr>
            <a:r>
              <a:rPr lang="en-GB" sz="2400" dirty="0">
                <a:solidFill>
                  <a:srgbClr val="7030A0"/>
                </a:solidFill>
              </a:rPr>
              <a:t>Need to take into account:</a:t>
            </a:r>
          </a:p>
          <a:p>
            <a:pPr lvl="1">
              <a:lnSpc>
                <a:spcPct val="90000"/>
              </a:lnSpc>
            </a:pPr>
            <a:r>
              <a:rPr lang="en-GB" sz="2000" dirty="0">
                <a:solidFill>
                  <a:schemeClr val="accent1"/>
                </a:solidFill>
              </a:rPr>
              <a:t>Who the users are</a:t>
            </a:r>
          </a:p>
          <a:p>
            <a:pPr lvl="1">
              <a:lnSpc>
                <a:spcPct val="90000"/>
              </a:lnSpc>
            </a:pPr>
            <a:r>
              <a:rPr lang="en-GB" sz="2000" dirty="0">
                <a:solidFill>
                  <a:schemeClr val="accent1"/>
                </a:solidFill>
              </a:rPr>
              <a:t>What activities are being carried out</a:t>
            </a:r>
          </a:p>
          <a:p>
            <a:pPr lvl="1">
              <a:lnSpc>
                <a:spcPct val="90000"/>
              </a:lnSpc>
            </a:pPr>
            <a:r>
              <a:rPr lang="en-GB" sz="2000" dirty="0">
                <a:solidFill>
                  <a:schemeClr val="accent1"/>
                </a:solidFill>
              </a:rPr>
              <a:t>Where the interaction is taking place</a:t>
            </a:r>
          </a:p>
          <a:p>
            <a:pPr>
              <a:lnSpc>
                <a:spcPct val="90000"/>
              </a:lnSpc>
            </a:pPr>
            <a:endParaRPr lang="en-GB" sz="2400" dirty="0"/>
          </a:p>
          <a:p>
            <a:pPr>
              <a:lnSpc>
                <a:spcPct val="90000"/>
              </a:lnSpc>
            </a:pPr>
            <a:endParaRPr lang="en-GB" sz="2400" dirty="0"/>
          </a:p>
          <a:p>
            <a:pPr>
              <a:lnSpc>
                <a:spcPct val="90000"/>
              </a:lnSpc>
            </a:pPr>
            <a:r>
              <a:rPr lang="en-GB" sz="2400" dirty="0">
                <a:solidFill>
                  <a:srgbClr val="7030A0"/>
                </a:solidFill>
              </a:rPr>
              <a:t>Need to optimize the interactions users have with a product:</a:t>
            </a:r>
          </a:p>
          <a:p>
            <a:pPr lvl="1">
              <a:lnSpc>
                <a:spcPct val="90000"/>
              </a:lnSpc>
            </a:pPr>
            <a:r>
              <a:rPr lang="en-GB" sz="2000" dirty="0">
                <a:solidFill>
                  <a:schemeClr val="accent1"/>
                </a:solidFill>
              </a:rPr>
              <a:t>So that they match the users’ activities and needs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8</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1650785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381000"/>
            <a:ext cx="7772400" cy="1143000"/>
          </a:xfrm>
        </p:spPr>
        <p:txBody>
          <a:bodyPr>
            <a:normAutofit/>
          </a:bodyPr>
          <a:lstStyle/>
          <a:p>
            <a:r>
              <a:rPr lang="en-GB"/>
              <a:t>Understanding users’ needs</a:t>
            </a:r>
          </a:p>
        </p:txBody>
      </p:sp>
      <p:sp>
        <p:nvSpPr>
          <p:cNvPr id="28675" name="Rectangle 3"/>
          <p:cNvSpPr>
            <a:spLocks noGrp="1" noChangeArrowheads="1"/>
          </p:cNvSpPr>
          <p:nvPr>
            <p:ph type="body" idx="1"/>
          </p:nvPr>
        </p:nvSpPr>
        <p:spPr>
          <a:xfrm>
            <a:off x="323528" y="1628800"/>
            <a:ext cx="7772400" cy="4114800"/>
          </a:xfrm>
        </p:spPr>
        <p:txBody>
          <a:bodyPr>
            <a:normAutofit fontScale="92500" lnSpcReduction="10000"/>
          </a:bodyPr>
          <a:lstStyle/>
          <a:p>
            <a:pPr lvl="1">
              <a:lnSpc>
                <a:spcPct val="90000"/>
              </a:lnSpc>
            </a:pPr>
            <a:r>
              <a:rPr lang="en-GB" sz="2400" dirty="0"/>
              <a:t>Need to take into account what people are good and bad at</a:t>
            </a:r>
          </a:p>
          <a:p>
            <a:pPr lvl="1">
              <a:lnSpc>
                <a:spcPct val="90000"/>
              </a:lnSpc>
            </a:pPr>
            <a:endParaRPr lang="en-GB" sz="2400" dirty="0"/>
          </a:p>
          <a:p>
            <a:pPr lvl="1">
              <a:lnSpc>
                <a:spcPct val="90000"/>
              </a:lnSpc>
            </a:pPr>
            <a:r>
              <a:rPr lang="en-GB" sz="2400" dirty="0"/>
              <a:t>Consider what might help people in the way they currently do things</a:t>
            </a:r>
          </a:p>
          <a:p>
            <a:pPr lvl="1">
              <a:lnSpc>
                <a:spcPct val="90000"/>
              </a:lnSpc>
            </a:pPr>
            <a:endParaRPr lang="en-GB" sz="2400" dirty="0"/>
          </a:p>
          <a:p>
            <a:pPr lvl="1">
              <a:lnSpc>
                <a:spcPct val="90000"/>
              </a:lnSpc>
            </a:pPr>
            <a:r>
              <a:rPr lang="en-GB" sz="2400" dirty="0"/>
              <a:t>Think through what might provide quality user experiences</a:t>
            </a:r>
          </a:p>
          <a:p>
            <a:pPr lvl="1">
              <a:lnSpc>
                <a:spcPct val="90000"/>
              </a:lnSpc>
            </a:pPr>
            <a:endParaRPr lang="en-GB" sz="2400" dirty="0"/>
          </a:p>
          <a:p>
            <a:pPr lvl="1">
              <a:lnSpc>
                <a:spcPct val="90000"/>
              </a:lnSpc>
            </a:pPr>
            <a:r>
              <a:rPr lang="en-GB" sz="2400" dirty="0"/>
              <a:t>Listen to what people want and get them involved</a:t>
            </a:r>
          </a:p>
          <a:p>
            <a:pPr lvl="1">
              <a:lnSpc>
                <a:spcPct val="90000"/>
              </a:lnSpc>
            </a:pPr>
            <a:endParaRPr lang="en-GB" sz="2400" dirty="0"/>
          </a:p>
          <a:p>
            <a:pPr lvl="1">
              <a:lnSpc>
                <a:spcPct val="90000"/>
              </a:lnSpc>
            </a:pPr>
            <a:r>
              <a:rPr lang="en-GB" sz="2400" dirty="0"/>
              <a:t>Use tried and tested user-</a:t>
            </a:r>
            <a:r>
              <a:rPr lang="en-GB" sz="2400" dirty="0" err="1"/>
              <a:t>centered</a:t>
            </a:r>
            <a:r>
              <a:rPr lang="en-GB" sz="2400" dirty="0"/>
              <a:t> methods</a:t>
            </a:r>
          </a:p>
        </p:txBody>
      </p:sp>
      <p:sp>
        <p:nvSpPr>
          <p:cNvPr id="2" name="Slide Number Placeholder 1"/>
          <p:cNvSpPr>
            <a:spLocks noGrp="1"/>
          </p:cNvSpPr>
          <p:nvPr>
            <p:ph type="sldNum" sz="quarter" idx="12"/>
          </p:nvPr>
        </p:nvSpPr>
        <p:spPr/>
        <p:txBody>
          <a:bodyPr/>
          <a:lstStyle/>
          <a:p>
            <a:fld id="{A7EA2D8D-44E5-43C4-BBA1-AE3E32EF0894}" type="slidenum">
              <a:rPr lang="en-GB" smtClean="0"/>
              <a:t>9</a:t>
            </a:fld>
            <a:endParaRPr lang="en-GB"/>
          </a:p>
        </p:txBody>
      </p:sp>
      <p:sp>
        <p:nvSpPr>
          <p:cNvPr id="3" name="Footer Placeholder 2"/>
          <p:cNvSpPr>
            <a:spLocks noGrp="1"/>
          </p:cNvSpPr>
          <p:nvPr>
            <p:ph type="ftr" sz="quarter" idx="11"/>
          </p:nvPr>
        </p:nvSpPr>
        <p:spPr/>
        <p:txBody>
          <a:bodyPr/>
          <a:lstStyle/>
          <a:p>
            <a:r>
              <a:rPr lang="en-GB"/>
              <a:t>www.id-book.com</a:t>
            </a:r>
          </a:p>
        </p:txBody>
      </p:sp>
    </p:spTree>
    <p:extLst>
      <p:ext uri="{BB962C8B-B14F-4D97-AF65-F5344CB8AC3E}">
        <p14:creationId xmlns:p14="http://schemas.microsoft.com/office/powerpoint/2010/main" val="2470670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3553</TotalTime>
  <Words>2182</Words>
  <Application>Microsoft Office PowerPoint</Application>
  <PresentationFormat>On-screen Show (4:3)</PresentationFormat>
  <Paragraphs>705</Paragraphs>
  <Slides>61</Slides>
  <Notes>47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9" baseType="lpstr">
      <vt:lpstr>ＭＳ Ｐゴシック</vt:lpstr>
      <vt:lpstr>Arial</vt:lpstr>
      <vt:lpstr>Calibri</vt:lpstr>
      <vt:lpstr>Liberation Sans</vt:lpstr>
      <vt:lpstr>Times</vt:lpstr>
      <vt:lpstr>Verdana</vt:lpstr>
      <vt:lpstr>Office Theme</vt:lpstr>
      <vt:lpstr>Document</vt:lpstr>
      <vt:lpstr>PowerPoint Presentation</vt:lpstr>
      <vt:lpstr>Interaction Design  Bill Verplank</vt:lpstr>
      <vt:lpstr>Bad designs</vt:lpstr>
      <vt:lpstr>Why is this vending machine so bad?</vt:lpstr>
      <vt:lpstr>Good design</vt:lpstr>
      <vt:lpstr>Good and bad design</vt:lpstr>
      <vt:lpstr>Dilemma</vt:lpstr>
      <vt:lpstr>What to design</vt:lpstr>
      <vt:lpstr>Understanding users’ needs</vt:lpstr>
      <vt:lpstr>What is interaction design?</vt:lpstr>
      <vt:lpstr>Goals of interaction design</vt:lpstr>
      <vt:lpstr>Which kind of design?</vt:lpstr>
      <vt:lpstr>HCI and interaction design</vt:lpstr>
      <vt:lpstr>Ben Shneiderman</vt:lpstr>
      <vt:lpstr>Ben Shneiderman @ CHI </vt:lpstr>
      <vt:lpstr>CHI</vt:lpstr>
      <vt:lpstr>Center for HCI</vt:lpstr>
      <vt:lpstr>HCI and interaction design</vt:lpstr>
      <vt:lpstr>Relationship between ID, HCI and other fields</vt:lpstr>
      <vt:lpstr>Relationship between ID, HCI and other fields</vt:lpstr>
      <vt:lpstr>Relationship between ID, HCI and other fields</vt:lpstr>
      <vt:lpstr>Working in multidisciplinary teams</vt:lpstr>
      <vt:lpstr>Interaction design in business</vt:lpstr>
      <vt:lpstr>Today</vt:lpstr>
      <vt:lpstr>Today</vt:lpstr>
      <vt:lpstr>Today</vt:lpstr>
      <vt:lpstr>What do professionals do in the ID business?</vt:lpstr>
      <vt:lpstr>The User Experience</vt:lpstr>
      <vt:lpstr>Why was the iPod user experience such a success?</vt:lpstr>
      <vt:lpstr>What is involved in the process of interaction design </vt:lpstr>
      <vt:lpstr>Core characteristics of interaction design</vt:lpstr>
      <vt:lpstr>Why go to this length?</vt:lpstr>
      <vt:lpstr>Are cultural differences important?</vt:lpstr>
      <vt:lpstr>Accessibility</vt:lpstr>
      <vt:lpstr>Anna, IKEA online sales agent</vt:lpstr>
      <vt:lpstr>Usability goals</vt:lpstr>
      <vt:lpstr>User experience goals -- WholeFoods.com   Name________________      Date:_______</vt:lpstr>
      <vt:lpstr>User experience goals</vt:lpstr>
      <vt:lpstr>Today August 31</vt:lpstr>
      <vt:lpstr>Usability and user experience goals </vt:lpstr>
      <vt:lpstr>Design principles</vt:lpstr>
      <vt:lpstr>Visibility</vt:lpstr>
      <vt:lpstr>Visibility</vt:lpstr>
      <vt:lpstr>What do I do if I am wearing black?</vt:lpstr>
      <vt:lpstr>Feedback</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Affordances Donald Norman</vt:lpstr>
      <vt:lpstr>Affordances Donald Norman</vt:lpstr>
      <vt:lpstr>Virtual Affordances </vt:lpstr>
      <vt:lpstr>Key points</vt:lpstr>
      <vt:lpstr>User experience goals -- WholeFoods.com   Name________________      Date:_______</vt:lpstr>
      <vt:lpstr>Links Good Design</vt:lpstr>
      <vt:lpstr>Today August 31</vt:lpstr>
    </vt:vector>
  </TitlesOfParts>
  <Company>John Wiley and Sons,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Cheryl Seals</cp:lastModifiedBy>
  <cp:revision>72</cp:revision>
  <cp:lastPrinted>2018-08-31T16:47:28Z</cp:lastPrinted>
  <dcterms:created xsi:type="dcterms:W3CDTF">2015-01-06T09:40:09Z</dcterms:created>
  <dcterms:modified xsi:type="dcterms:W3CDTF">2018-09-05T15:30:29Z</dcterms:modified>
</cp:coreProperties>
</file>